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1"/>
  </p:notesMasterIdLst>
  <p:handoutMasterIdLst>
    <p:handoutMasterId r:id="rId22"/>
  </p:handoutMasterIdLst>
  <p:sldIdLst>
    <p:sldId id="277" r:id="rId2"/>
    <p:sldId id="308" r:id="rId3"/>
    <p:sldId id="257" r:id="rId4"/>
    <p:sldId id="287" r:id="rId5"/>
    <p:sldId id="260" r:id="rId6"/>
    <p:sldId id="280" r:id="rId7"/>
    <p:sldId id="282" r:id="rId8"/>
    <p:sldId id="294" r:id="rId9"/>
    <p:sldId id="304" r:id="rId10"/>
    <p:sldId id="295" r:id="rId11"/>
    <p:sldId id="302" r:id="rId12"/>
    <p:sldId id="284" r:id="rId13"/>
    <p:sldId id="305" r:id="rId14"/>
    <p:sldId id="306" r:id="rId15"/>
    <p:sldId id="307" r:id="rId16"/>
    <p:sldId id="281" r:id="rId17"/>
    <p:sldId id="286" r:id="rId18"/>
    <p:sldId id="743" r:id="rId19"/>
    <p:sldId id="30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cmAuthor id="2" name="пользователь Microsoft Office" initials="Office [2]" lastIdx="1" clrIdx="1"/>
  <p:cmAuthor id="3" name="пользователь Microsoft Office" initials="Office [3]" lastIdx="1" clrIdx="2"/>
  <p:cmAuthor id="4" name="пользователь Microsoft Office" initials="Office [4]" lastIdx="1" clrIdx="3"/>
  <p:cmAuthor id="5" name="пользователь Microsoft Office" initials="Office [5]" lastIdx="1" clrIdx="4"/>
  <p:cmAuthor id="6" name="пользователь Microsoft Office" initials="Office [6]" lastIdx="1" clrIdx="5"/>
  <p:cmAuthor id="7" name=" Olesya" initials="" lastIdx="4" clrIdx="6"/>
  <p:cmAuthor id="8" name="Rustam Gabbasov" initials="RG" lastIdx="1" clrIdx="7"/>
  <p:cmAuthor id="9" name="Rustam Gabbasov" initials="RG [2]" lastIdx="1" clrIdx="8"/>
  <p:cmAuthor id="10" name="Rustam Gabbasov" initials="RG [3]" lastIdx="1" clrIdx="9"/>
  <p:cmAuthor id="11" name="Пользователь Microsoft Office" initials="Office" lastIdx="1" clrIdx="10"/>
  <p:cmAuthor id="12" name="Damir" initials="D" lastIdx="4" clrIdx="11">
    <p:extLst>
      <p:ext uri="{19B8F6BF-5375-455C-9EA6-DF929625EA0E}">
        <p15:presenceInfo xmlns:p15="http://schemas.microsoft.com/office/powerpoint/2012/main" userId="Damir" providerId="None"/>
      </p:ext>
    </p:extLst>
  </p:cmAuthor>
  <p:cmAuthor id="13" name="Чагина Ольга Викторовна" initials="ЧОВ" lastIdx="4" clrIdx="12">
    <p:extLst>
      <p:ext uri="{19B8F6BF-5375-455C-9EA6-DF929625EA0E}">
        <p15:presenceInfo xmlns:p15="http://schemas.microsoft.com/office/powerpoint/2012/main" userId="S-1-5-21-2188240542-2414054070-1260488716-40400" providerId="AD"/>
      </p:ext>
    </p:extLst>
  </p:cmAuthor>
  <p:cmAuthor id="14" name="Раудина Ольга Николаевна" initials="РОН" lastIdx="1" clrIdx="13">
    <p:extLst>
      <p:ext uri="{19B8F6BF-5375-455C-9EA6-DF929625EA0E}">
        <p15:presenceInfo xmlns:p15="http://schemas.microsoft.com/office/powerpoint/2012/main" userId="S-1-5-21-340576085-3929279038-2991976684-111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859"/>
    <a:srgbClr val="FCC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7"/>
    <p:restoredTop sz="70233" autoAdjust="0"/>
  </p:normalViewPr>
  <p:slideViewPr>
    <p:cSldViewPr snapToGrid="0" snapToObjects="1">
      <p:cViewPr varScale="1">
        <p:scale>
          <a:sx n="95" d="100"/>
          <a:sy n="95" d="100"/>
        </p:scale>
        <p:origin x="184" y="280"/>
      </p:cViewPr>
      <p:guideLst>
        <p:guide orient="horz" pos="2845"/>
        <p:guide pos="4105"/>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a:t>Виды</a:t>
            </a:r>
            <a:r>
              <a:rPr lang="ru-RU" b="1" baseline="0" dirty="0"/>
              <a:t> финансового мошенничества:</a:t>
            </a:r>
          </a:p>
          <a:p>
            <a:pPr lvl="0" rtl="0">
              <a:spcBef>
                <a:spcPts val="0"/>
              </a:spcBef>
              <a:buNone/>
            </a:pPr>
            <a:endParaRPr lang="ru-RU" baseline="0" dirty="0"/>
          </a:p>
          <a:p>
            <a:pPr marL="171450" lvl="0" indent="-171450" rtl="0">
              <a:spcBef>
                <a:spcPts val="0"/>
              </a:spcBef>
              <a:buFont typeface="Arial"/>
              <a:buChar char="•"/>
            </a:pPr>
            <a:r>
              <a:rPr lang="ru-RU" baseline="0" dirty="0"/>
              <a:t>мошенничество с банковскими картами;</a:t>
            </a:r>
          </a:p>
          <a:p>
            <a:pPr marL="171450" lvl="0" indent="-171450" rtl="0">
              <a:spcBef>
                <a:spcPts val="0"/>
              </a:spcBef>
              <a:buFont typeface="Arial"/>
              <a:buChar char="•"/>
            </a:pPr>
            <a:r>
              <a:rPr lang="ru-RU" baseline="0" dirty="0" err="1"/>
              <a:t>кибермошенничество</a:t>
            </a:r>
            <a:r>
              <a:rPr lang="ru-RU" baseline="0" dirty="0"/>
              <a:t>;</a:t>
            </a:r>
          </a:p>
          <a:p>
            <a:pPr marL="171450" lvl="0" indent="-171450" rtl="0">
              <a:spcBef>
                <a:spcPts val="0"/>
              </a:spcBef>
              <a:buFont typeface="Arial"/>
              <a:buChar char="•"/>
            </a:pPr>
            <a:r>
              <a:rPr lang="ru-RU" baseline="0" dirty="0"/>
              <a:t>мошенничество на финансовых рынках;</a:t>
            </a:r>
          </a:p>
          <a:p>
            <a:pPr marL="171450" lvl="0" indent="-171450" rtl="0">
              <a:spcBef>
                <a:spcPts val="0"/>
              </a:spcBef>
              <a:buFont typeface="Arial"/>
              <a:buChar char="•"/>
            </a:pPr>
            <a:r>
              <a:rPr lang="ru-RU" baseline="0" dirty="0"/>
              <a:t>финансовые пирамиды.</a:t>
            </a:r>
          </a:p>
        </p:txBody>
      </p:sp>
    </p:spTree>
    <p:extLst>
      <p:ext uri="{BB962C8B-B14F-4D97-AF65-F5344CB8AC3E}">
        <p14:creationId xmlns:p14="http://schemas.microsoft.com/office/powerpoint/2010/main" val="185380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не стать</a:t>
            </a:r>
            <a:r>
              <a:rPr lang="ru-RU" sz="1100" b="1" kern="1200" baseline="0" dirty="0">
                <a:solidFill>
                  <a:schemeClr val="tx1"/>
                </a:solidFill>
                <a:effectLst/>
                <a:latin typeface="+mn-lt"/>
                <a:ea typeface="+mn-ea"/>
                <a:cs typeface="+mn-cs"/>
              </a:rPr>
              <a:t> жертвой </a:t>
            </a:r>
            <a:r>
              <a:rPr lang="ru-RU" sz="1100" b="1" kern="1200" baseline="0" dirty="0" err="1">
                <a:solidFill>
                  <a:schemeClr val="tx1"/>
                </a:solidFill>
                <a:effectLst/>
                <a:latin typeface="+mn-lt"/>
                <a:ea typeface="+mn-ea"/>
                <a:cs typeface="+mn-cs"/>
              </a:rPr>
              <a:t>кибермошенников</a:t>
            </a:r>
            <a:endParaRPr lang="ru-RU" sz="1100" b="1" kern="1200" baseline="0" dirty="0">
              <a:solidFill>
                <a:schemeClr val="tx1"/>
              </a:solidFill>
              <a:effectLst/>
              <a:latin typeface="+mn-lt"/>
              <a:ea typeface="+mn-ea"/>
              <a:cs typeface="+mn-cs"/>
            </a:endParaRPr>
          </a:p>
          <a:p>
            <a:pPr marL="171450" indent="-171450">
              <a:buFont typeface="Arial"/>
              <a:buChar char="•"/>
            </a:pPr>
            <a:endParaRPr lang="ru-RU" sz="11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сообщают, что родственники или друзья попали в беду, постарайтесь связаться с ними напрямую.</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Никому не сообщайте </a:t>
            </a:r>
            <a:r>
              <a:rPr lang="ru-RU" sz="1100" dirty="0"/>
              <a:t>и не вводите на сомнительных сайтах личные данные (из паспорта и других документов)</a:t>
            </a:r>
            <a:r>
              <a:rPr lang="ru-RU" sz="1100" kern="1200" dirty="0">
                <a:solidFill>
                  <a:schemeClr val="tx1"/>
                </a:solidFill>
                <a:effectLst/>
                <a:latin typeface="+mn-lt"/>
                <a:ea typeface="+mn-ea"/>
                <a:cs typeface="+mn-cs"/>
              </a:rPr>
              <a:t>, полные реквизиты карты, пароли и коды из уведомлений от банка. Не вводите их на подозрительных сайтах.</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сообщение о зачислении средств (и оно похоже на привычное уведомление  от 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сообщение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Сотрудникам банка они не нужны, а мошенникам откроют доступ к вашим деньгам.</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храните данные карт на компьютере или в смартфоне.</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Установите антивирус на компьютер, смартфон и другие гаджеты — себе, детям и пожилым родственникам.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Расскажите родственникам и знакомым об этих простых правилах</a:t>
            </a:r>
            <a:r>
              <a:rPr lang="ru-RU" sz="1100" kern="1200" dirty="0">
                <a:solidFill>
                  <a:schemeClr val="tx1"/>
                </a:solidFill>
                <a:effectLst/>
                <a:latin typeface="+mn-lt"/>
                <a:ea typeface="+mn-ea"/>
                <a:cs typeface="+mn-cs"/>
              </a:rPr>
              <a:t>. </a:t>
            </a:r>
          </a:p>
          <a:p>
            <a:pPr marL="0" indent="0">
              <a:buFont typeface="Arial" panose="020B0604020202020204" pitchFamily="34" charset="0"/>
              <a:buNone/>
            </a:pPr>
            <a:endParaRPr lang="ru-RU" sz="1100" u="none" strike="noStrike" kern="1200" dirty="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61737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не стать</a:t>
            </a:r>
            <a:r>
              <a:rPr lang="ru-RU" sz="1100" b="1" kern="1200" baseline="0" dirty="0">
                <a:solidFill>
                  <a:schemeClr val="tx1"/>
                </a:solidFill>
                <a:effectLst/>
                <a:latin typeface="+mn-lt"/>
                <a:ea typeface="+mn-ea"/>
                <a:cs typeface="+mn-cs"/>
              </a:rPr>
              <a:t> жертвой </a:t>
            </a:r>
            <a:r>
              <a:rPr lang="ru-RU" sz="1100" b="1" kern="1200" baseline="0" dirty="0" err="1">
                <a:solidFill>
                  <a:schemeClr val="tx1"/>
                </a:solidFill>
                <a:effectLst/>
                <a:latin typeface="+mn-lt"/>
                <a:ea typeface="+mn-ea"/>
                <a:cs typeface="+mn-cs"/>
              </a:rPr>
              <a:t>кибермошенников</a:t>
            </a:r>
            <a:endParaRPr lang="ru-RU" sz="1100" b="1" kern="1200" baseline="0" dirty="0">
              <a:solidFill>
                <a:schemeClr val="tx1"/>
              </a:solidFill>
              <a:effectLst/>
              <a:latin typeface="+mn-lt"/>
              <a:ea typeface="+mn-ea"/>
              <a:cs typeface="+mn-cs"/>
            </a:endParaRPr>
          </a:p>
          <a:p>
            <a:pPr marL="171450" indent="-171450">
              <a:buFont typeface="Arial"/>
              <a:buChar char="•"/>
            </a:pPr>
            <a:endParaRPr lang="ru-RU" sz="11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сообщают, что родственники или друзья попали в беду, постарайтесь связаться с ними напрямую.</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Никому не сообщайте </a:t>
            </a:r>
            <a:r>
              <a:rPr lang="ru-RU" sz="1100" dirty="0"/>
              <a:t>и не вводите на сомнительных сайтах личные данные (из паспорта и других документов)</a:t>
            </a:r>
            <a:r>
              <a:rPr lang="ru-RU" sz="1100" kern="1200" dirty="0">
                <a:solidFill>
                  <a:schemeClr val="tx1"/>
                </a:solidFill>
                <a:effectLst/>
                <a:latin typeface="+mn-lt"/>
                <a:ea typeface="+mn-ea"/>
                <a:cs typeface="+mn-cs"/>
              </a:rPr>
              <a:t>, полные реквизиты карты, пароли и коды из уведомлений от банка. Не вводите их на подозрительных сайтах.</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сообщение о зачислении средств (и оно похоже на привычное уведомление  от 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сообщение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Сотрудникам банка они не нужны, а мошенникам откроют доступ к вашим деньгам.</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храните данные карт на компьютере или в смартфоне.</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Установите антивирус на компьютер, смартфон и другие гаджеты — себе, детям и пожилым родственникам.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Расскажите родственникам и знакомым об этих простых правилах</a:t>
            </a:r>
            <a:r>
              <a:rPr lang="ru-RU" sz="1100" kern="1200" dirty="0">
                <a:solidFill>
                  <a:schemeClr val="tx1"/>
                </a:solidFill>
                <a:effectLst/>
                <a:latin typeface="+mn-lt"/>
                <a:ea typeface="+mn-ea"/>
                <a:cs typeface="+mn-cs"/>
              </a:rPr>
              <a:t>. </a:t>
            </a:r>
          </a:p>
          <a:p>
            <a:pPr marL="0" indent="0">
              <a:buFont typeface="Arial" panose="020B0604020202020204" pitchFamily="34" charset="0"/>
              <a:buNone/>
            </a:pPr>
            <a:endParaRPr lang="ru-RU" sz="1100" u="none" strike="noStrike" kern="1200" dirty="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9798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не стать</a:t>
            </a:r>
            <a:r>
              <a:rPr lang="ru-RU" sz="1100" b="1" kern="1200" baseline="0" dirty="0">
                <a:solidFill>
                  <a:schemeClr val="tx1"/>
                </a:solidFill>
                <a:effectLst/>
                <a:latin typeface="+mn-lt"/>
                <a:ea typeface="+mn-ea"/>
                <a:cs typeface="+mn-cs"/>
              </a:rPr>
              <a:t> жертвой </a:t>
            </a:r>
            <a:r>
              <a:rPr lang="ru-RU" sz="1100" b="1" kern="1200" baseline="0" dirty="0" err="1">
                <a:solidFill>
                  <a:schemeClr val="tx1"/>
                </a:solidFill>
                <a:effectLst/>
                <a:latin typeface="+mn-lt"/>
                <a:ea typeface="+mn-ea"/>
                <a:cs typeface="+mn-cs"/>
              </a:rPr>
              <a:t>кибермошенников</a:t>
            </a:r>
            <a:endParaRPr lang="ru-RU" sz="1100" b="1" kern="1200" baseline="0" dirty="0">
              <a:solidFill>
                <a:schemeClr val="tx1"/>
              </a:solidFill>
              <a:effectLst/>
              <a:latin typeface="+mn-lt"/>
              <a:ea typeface="+mn-ea"/>
              <a:cs typeface="+mn-cs"/>
            </a:endParaRPr>
          </a:p>
          <a:p>
            <a:pPr marL="171450" indent="-171450">
              <a:buFont typeface="Arial"/>
              <a:buChar char="•"/>
            </a:pPr>
            <a:endParaRPr lang="ru-RU" sz="11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p:txBody>
      </p:sp>
    </p:spTree>
    <p:extLst>
      <p:ext uri="{BB962C8B-B14F-4D97-AF65-F5344CB8AC3E}">
        <p14:creationId xmlns:p14="http://schemas.microsoft.com/office/powerpoint/2010/main" val="214319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не стать</a:t>
            </a:r>
            <a:r>
              <a:rPr lang="ru-RU" sz="1100" b="1" kern="1200" baseline="0" dirty="0">
                <a:solidFill>
                  <a:schemeClr val="tx1"/>
                </a:solidFill>
                <a:effectLst/>
                <a:latin typeface="+mn-lt"/>
                <a:ea typeface="+mn-ea"/>
                <a:cs typeface="+mn-cs"/>
              </a:rPr>
              <a:t> жертвой </a:t>
            </a:r>
            <a:r>
              <a:rPr lang="ru-RU" sz="1100" b="1" kern="1200" baseline="0" dirty="0" err="1">
                <a:solidFill>
                  <a:schemeClr val="tx1"/>
                </a:solidFill>
                <a:effectLst/>
                <a:latin typeface="+mn-lt"/>
                <a:ea typeface="+mn-ea"/>
                <a:cs typeface="+mn-cs"/>
              </a:rPr>
              <a:t>кибермошенников</a:t>
            </a:r>
            <a:endParaRPr lang="ru-RU" sz="1100" b="1" kern="1200" baseline="0" dirty="0">
              <a:solidFill>
                <a:schemeClr val="tx1"/>
              </a:solidFill>
              <a:effectLst/>
              <a:latin typeface="+mn-lt"/>
              <a:ea typeface="+mn-ea"/>
              <a:cs typeface="+mn-cs"/>
            </a:endParaRPr>
          </a:p>
          <a:p>
            <a:pPr marL="171450" indent="-171450">
              <a:buFont typeface="Arial"/>
              <a:buChar char="•"/>
            </a:pPr>
            <a:endParaRPr lang="ru-RU" sz="11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сообщают, что родственники или друзья попали в беду, постарайтесь связаться с ними напрямую.</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Никому не сообщайте </a:t>
            </a:r>
            <a:r>
              <a:rPr lang="ru-RU" sz="1100" dirty="0"/>
              <a:t>и не вводите на сомнительных сайтах личные данные (из паспорта и других документов)</a:t>
            </a:r>
            <a:r>
              <a:rPr lang="ru-RU" sz="1100" kern="1200" dirty="0">
                <a:solidFill>
                  <a:schemeClr val="tx1"/>
                </a:solidFill>
                <a:effectLst/>
                <a:latin typeface="+mn-lt"/>
                <a:ea typeface="+mn-ea"/>
                <a:cs typeface="+mn-cs"/>
              </a:rPr>
              <a:t>, полные реквизиты карты, пароли и коды из уведомлений от банка. Не вводите их на подозрительных сайтах.</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сообщение о зачислении средств (и оно похоже на привычное уведомление  от 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сообщение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Сотрудникам банка они не нужны, а мошенникам откроют доступ к вашим деньгам.</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храните данные карт на компьютере или в смартфоне.</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Установите антивирус на компьютер, смартфон и другие гаджеты — себе, детям и пожилым родственникам.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Расскажите родственникам и знакомым об этих простых правилах</a:t>
            </a:r>
            <a:r>
              <a:rPr lang="ru-RU" sz="1100" kern="1200" dirty="0">
                <a:solidFill>
                  <a:schemeClr val="tx1"/>
                </a:solidFill>
                <a:effectLst/>
                <a:latin typeface="+mn-lt"/>
                <a:ea typeface="+mn-ea"/>
                <a:cs typeface="+mn-cs"/>
              </a:rPr>
              <a:t>. </a:t>
            </a:r>
          </a:p>
          <a:p>
            <a:pPr marL="0" indent="0">
              <a:buFont typeface="Arial" panose="020B0604020202020204" pitchFamily="34" charset="0"/>
              <a:buNone/>
            </a:pPr>
            <a:endParaRPr lang="ru-RU" sz="1100" u="none" strike="noStrike" kern="1200" dirty="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169956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не стать</a:t>
            </a:r>
            <a:r>
              <a:rPr lang="ru-RU" sz="1100" b="1" kern="1200" baseline="0" dirty="0">
                <a:solidFill>
                  <a:schemeClr val="tx1"/>
                </a:solidFill>
                <a:effectLst/>
                <a:latin typeface="+mn-lt"/>
                <a:ea typeface="+mn-ea"/>
                <a:cs typeface="+mn-cs"/>
              </a:rPr>
              <a:t> жертвой </a:t>
            </a:r>
            <a:r>
              <a:rPr lang="ru-RU" sz="1100" b="1" kern="1200" baseline="0" dirty="0" err="1">
                <a:solidFill>
                  <a:schemeClr val="tx1"/>
                </a:solidFill>
                <a:effectLst/>
                <a:latin typeface="+mn-lt"/>
                <a:ea typeface="+mn-ea"/>
                <a:cs typeface="+mn-cs"/>
              </a:rPr>
              <a:t>кибермошенников</a:t>
            </a:r>
            <a:endParaRPr lang="ru-RU" sz="1100" b="1" kern="1200" baseline="0" dirty="0">
              <a:solidFill>
                <a:schemeClr val="tx1"/>
              </a:solidFill>
              <a:effectLst/>
              <a:latin typeface="+mn-lt"/>
              <a:ea typeface="+mn-ea"/>
              <a:cs typeface="+mn-cs"/>
            </a:endParaRPr>
          </a:p>
          <a:p>
            <a:pPr marL="171450" indent="-171450">
              <a:buFont typeface="Arial"/>
              <a:buChar char="•"/>
            </a:pPr>
            <a:endParaRPr lang="ru-RU" sz="11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сообщают, что родственники или друзья попали в беду, постарайтесь связаться с ними напрямую.</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Никому не сообщайте </a:t>
            </a:r>
            <a:r>
              <a:rPr lang="ru-RU" sz="1100" dirty="0"/>
              <a:t>и не вводите на сомнительных сайтах личные данные (из паспорта и других документов)</a:t>
            </a:r>
            <a:r>
              <a:rPr lang="ru-RU" sz="1100" kern="1200" dirty="0">
                <a:solidFill>
                  <a:schemeClr val="tx1"/>
                </a:solidFill>
                <a:effectLst/>
                <a:latin typeface="+mn-lt"/>
                <a:ea typeface="+mn-ea"/>
                <a:cs typeface="+mn-cs"/>
              </a:rPr>
              <a:t>, полные реквизиты карты, пароли и коды из уведомлений от банка. Не вводите их на подозрительных сайтах.</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сообщение о зачислении средств (и оно похоже на привычное уведомление  от 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сообщение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Сотрудникам банка они не нужны, а мошенникам откроют доступ к вашим деньгам.</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храните данные карт на компьютере или в смартфоне.</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Установите антивирус на компьютер, смартфон и другие гаджеты — себе, детям и пожилым родственникам.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Расскажите родственникам и знакомым об этих простых правилах</a:t>
            </a:r>
            <a:r>
              <a:rPr lang="ru-RU" sz="1100" kern="1200" dirty="0">
                <a:solidFill>
                  <a:schemeClr val="tx1"/>
                </a:solidFill>
                <a:effectLst/>
                <a:latin typeface="+mn-lt"/>
                <a:ea typeface="+mn-ea"/>
                <a:cs typeface="+mn-cs"/>
              </a:rPr>
              <a:t>. </a:t>
            </a:r>
          </a:p>
          <a:p>
            <a:pPr marL="0" indent="0">
              <a:buFont typeface="Arial" panose="020B0604020202020204" pitchFamily="34" charset="0"/>
              <a:buNone/>
            </a:pPr>
            <a:endParaRPr lang="ru-RU" sz="1100" u="none" strike="noStrike" kern="1200" dirty="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71107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не стать</a:t>
            </a:r>
            <a:r>
              <a:rPr lang="ru-RU" sz="1100" b="1" kern="1200" baseline="0" dirty="0">
                <a:solidFill>
                  <a:schemeClr val="tx1"/>
                </a:solidFill>
                <a:effectLst/>
                <a:latin typeface="+mn-lt"/>
                <a:ea typeface="+mn-ea"/>
                <a:cs typeface="+mn-cs"/>
              </a:rPr>
              <a:t> жертвой </a:t>
            </a:r>
            <a:r>
              <a:rPr lang="ru-RU" sz="1100" b="1" kern="1200" baseline="0" dirty="0" err="1">
                <a:solidFill>
                  <a:schemeClr val="tx1"/>
                </a:solidFill>
                <a:effectLst/>
                <a:latin typeface="+mn-lt"/>
                <a:ea typeface="+mn-ea"/>
                <a:cs typeface="+mn-cs"/>
              </a:rPr>
              <a:t>кибермошенников</a:t>
            </a:r>
            <a:endParaRPr lang="ru-RU" sz="1100" b="1" kern="1200" baseline="0" dirty="0">
              <a:solidFill>
                <a:schemeClr val="tx1"/>
              </a:solidFill>
              <a:effectLst/>
              <a:latin typeface="+mn-lt"/>
              <a:ea typeface="+mn-ea"/>
              <a:cs typeface="+mn-cs"/>
            </a:endParaRPr>
          </a:p>
          <a:p>
            <a:pPr marL="171450" indent="-171450">
              <a:buFont typeface="Arial"/>
              <a:buChar char="•"/>
            </a:pPr>
            <a:endParaRPr lang="ru-RU" sz="11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сообщают, что родственники или друзья попали в беду, постарайтесь связаться с ними напрямую.</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Никому не сообщайте </a:t>
            </a:r>
            <a:r>
              <a:rPr lang="ru-RU" sz="1100" dirty="0"/>
              <a:t>и не вводите на сомнительных сайтах личные данные (из паспорта и других документов)</a:t>
            </a:r>
            <a:r>
              <a:rPr lang="ru-RU" sz="1100" kern="1200" dirty="0">
                <a:solidFill>
                  <a:schemeClr val="tx1"/>
                </a:solidFill>
                <a:effectLst/>
                <a:latin typeface="+mn-lt"/>
                <a:ea typeface="+mn-ea"/>
                <a:cs typeface="+mn-cs"/>
              </a:rPr>
              <a:t>, полные реквизиты карты, пароли и коды из уведомлений от банка. Не вводите их на подозрительных сайтах.</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сообщение о зачислении средств (и оно похоже на привычное уведомление  от 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сообщение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Сотрудникам банка они не нужны, а мошенникам откроют доступ к вашим деньгам.</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храните данные карт на компьютере или в смартфоне.</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Установите антивирус на компьютер, смартфон и другие гаджеты — себе, детям и пожилым родственникам.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a:t>Расскажите родственникам и знакомым об этих простых правилах</a:t>
            </a:r>
            <a:r>
              <a:rPr lang="ru-RU" sz="1100" kern="1200" dirty="0">
                <a:solidFill>
                  <a:schemeClr val="tx1"/>
                </a:solidFill>
                <a:effectLst/>
                <a:latin typeface="+mn-lt"/>
                <a:ea typeface="+mn-ea"/>
                <a:cs typeface="+mn-cs"/>
              </a:rPr>
              <a:t>. </a:t>
            </a:r>
          </a:p>
          <a:p>
            <a:pPr marL="0" indent="0">
              <a:buFont typeface="Arial" panose="020B0604020202020204" pitchFamily="34" charset="0"/>
              <a:buNone/>
            </a:pPr>
            <a:endParaRPr lang="ru-RU" sz="1100" u="none" strike="noStrike" kern="1200" dirty="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29050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С моей карты списали деньги. Что делать?</a:t>
            </a:r>
          </a:p>
          <a:p>
            <a:endParaRPr lang="ru-RU" sz="1100" b="1" u="none" strike="noStrike" kern="1200" dirty="0">
              <a:solidFill>
                <a:schemeClr val="tx1"/>
              </a:solidFill>
              <a:effectLst/>
              <a:latin typeface="+mn-lt"/>
              <a:ea typeface="+mn-ea"/>
              <a:cs typeface="+mn-cs"/>
            </a:endParaRPr>
          </a:p>
          <a:p>
            <a:pPr marL="228600" indent="-228600">
              <a:buAutoNum type="arabicPeriod"/>
            </a:pPr>
            <a:r>
              <a:rPr lang="ru-RU" u="none" strike="noStrike" dirty="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a:effectLst/>
              </a:rPr>
              <a:t>Запросите выписку по счету и напишите заявление о несогласии с операцией. </a:t>
            </a:r>
          </a:p>
          <a:p>
            <a:pPr marL="228600" indent="-228600">
              <a:buAutoNum type="arabicPeriod"/>
            </a:pPr>
            <a:r>
              <a:rPr lang="ru-RU" u="none" strike="noStrike" dirty="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a:t>Подведем итоги:</a:t>
            </a:r>
          </a:p>
          <a:p>
            <a:pPr lvl="0" rtl="0">
              <a:spcBef>
                <a:spcPts val="0"/>
              </a:spcBef>
              <a:buNone/>
            </a:pPr>
            <a:endParaRPr lang="ru-RU" dirty="0"/>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принимайте поспешных решений. Насторожитесь, если вас торопят в денежном вопросе – это яркий признак мошенничества.</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Всегда проверяйте информацию в первоисточнике: если вы получили тревожный звонок от имени банка, положите трубку и сами позвоните на горячую линию (номер указан на карте и на официальном сайте банка). Самостоятельно уточните, все ли в порядке с вашими счетами</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сообщайте никому личные данные</a:t>
            </a:r>
            <a:r>
              <a:rPr lang="ru-RU" sz="1100" kern="1200" baseline="0" dirty="0">
                <a:solidFill>
                  <a:schemeClr val="tx1"/>
                </a:solidFill>
                <a:effectLst/>
                <a:latin typeface="+mn-lt"/>
                <a:ea typeface="+mn-ea"/>
                <a:cs typeface="+mn-cs"/>
              </a:rPr>
              <a:t> и</a:t>
            </a:r>
            <a:r>
              <a:rPr lang="ru-RU" sz="1100" kern="1200" dirty="0">
                <a:solidFill>
                  <a:schemeClr val="tx1"/>
                </a:solidFill>
                <a:effectLst/>
                <a:latin typeface="+mn-lt"/>
                <a:ea typeface="+mn-ea"/>
                <a:cs typeface="+mn-cs"/>
              </a:rPr>
              <a:t> данные своей карты, включая три цифры с оборота и срок действия, а также пароли и коды из уведомлений от банка</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Не вкладывайте деньги в сомнительные предприятия с якобы высокой доходностью.</a:t>
            </a:r>
          </a:p>
          <a:p>
            <a:pPr marL="171450" lvl="0" indent="-171450">
              <a:buFont typeface="Arial" panose="020B0604020202020204" pitchFamily="34" charset="0"/>
              <a:buChar char="•"/>
            </a:pPr>
            <a:r>
              <a:rPr lang="ru-RU" sz="1100" kern="1200" dirty="0">
                <a:solidFill>
                  <a:schemeClr val="tx1"/>
                </a:solidFill>
                <a:effectLst/>
                <a:latin typeface="+mn-lt"/>
                <a:ea typeface="+mn-ea"/>
                <a:cs typeface="+mn-cs"/>
              </a:rPr>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9850" y="749300"/>
            <a:ext cx="6654800" cy="3743325"/>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0EAE9AA-555A-444C-BFF3-CC0672987DAB}" type="slidenum">
              <a:rPr lang="ru-RU" smtClean="0"/>
              <a:pPr>
                <a:defRPr/>
              </a:pPr>
              <a:t>18</a:t>
            </a:fld>
            <a:endParaRPr lang="ru-RU"/>
          </a:p>
        </p:txBody>
      </p:sp>
    </p:spTree>
    <p:extLst>
      <p:ext uri="{BB962C8B-B14F-4D97-AF65-F5344CB8AC3E}">
        <p14:creationId xmlns:p14="http://schemas.microsoft.com/office/powerpoint/2010/main" val="162040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a:t>Виды</a:t>
            </a:r>
            <a:r>
              <a:rPr lang="ru-RU" b="1" baseline="0" dirty="0"/>
              <a:t> финансового мошенничества:</a:t>
            </a:r>
          </a:p>
          <a:p>
            <a:pPr lvl="0" rtl="0">
              <a:spcBef>
                <a:spcPts val="0"/>
              </a:spcBef>
              <a:buNone/>
            </a:pPr>
            <a:endParaRPr lang="ru-RU" baseline="0" dirty="0"/>
          </a:p>
          <a:p>
            <a:pPr marL="171450" lvl="0" indent="-171450" rtl="0">
              <a:spcBef>
                <a:spcPts val="0"/>
              </a:spcBef>
              <a:buFont typeface="Arial"/>
              <a:buChar char="•"/>
            </a:pPr>
            <a:r>
              <a:rPr lang="ru-RU" baseline="0" dirty="0"/>
              <a:t>мошенничество с банковскими картами;</a:t>
            </a:r>
          </a:p>
          <a:p>
            <a:pPr marL="171450" lvl="0" indent="-171450" rtl="0">
              <a:spcBef>
                <a:spcPts val="0"/>
              </a:spcBef>
              <a:buFont typeface="Arial"/>
              <a:buChar char="•"/>
            </a:pPr>
            <a:r>
              <a:rPr lang="ru-RU" baseline="0" dirty="0" err="1"/>
              <a:t>кибермошенничество</a:t>
            </a:r>
            <a:r>
              <a:rPr lang="ru-RU" baseline="0" dirty="0"/>
              <a:t>;</a:t>
            </a:r>
          </a:p>
          <a:p>
            <a:pPr marL="171450" lvl="0" indent="-171450" rtl="0">
              <a:spcBef>
                <a:spcPts val="0"/>
              </a:spcBef>
              <a:buFont typeface="Arial"/>
              <a:buChar char="•"/>
            </a:pPr>
            <a:r>
              <a:rPr lang="ru-RU" baseline="0" dirty="0"/>
              <a:t>мошенничество на финансовых рынках;</a:t>
            </a:r>
          </a:p>
          <a:p>
            <a:pPr marL="171450" lvl="0" indent="-171450" rtl="0">
              <a:spcBef>
                <a:spcPts val="0"/>
              </a:spcBef>
              <a:buFont typeface="Arial"/>
              <a:buChar char="•"/>
            </a:pPr>
            <a:r>
              <a:rPr lang="ru-RU" baseline="0" dirty="0"/>
              <a:t>финансовые пирамиды.</a:t>
            </a:r>
          </a:p>
        </p:txBody>
      </p:sp>
    </p:spTree>
    <p:extLst>
      <p:ext uri="{BB962C8B-B14F-4D97-AF65-F5344CB8AC3E}">
        <p14:creationId xmlns:p14="http://schemas.microsoft.com/office/powerpoint/2010/main" val="219652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a:solidFill>
                <a:schemeClr val="tx1"/>
              </a:solidFill>
              <a:effectLst/>
              <a:latin typeface="+mn-lt"/>
              <a:ea typeface="+mn-ea"/>
              <a:cs typeface="+mn-cs"/>
            </a:endParaRPr>
          </a:p>
          <a:p>
            <a:r>
              <a:rPr lang="ru-RU" sz="1100" kern="1200" dirty="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Мошенничество с банковскими картами </a:t>
            </a:r>
          </a:p>
          <a:p>
            <a:endParaRPr lang="ru-RU" sz="1100" b="1" kern="1200" dirty="0">
              <a:solidFill>
                <a:schemeClr val="tx1"/>
              </a:solidFill>
              <a:effectLst/>
              <a:latin typeface="+mn-lt"/>
              <a:ea typeface="+mn-ea"/>
              <a:cs typeface="+mn-cs"/>
            </a:endParaRPr>
          </a:p>
          <a:p>
            <a:r>
              <a:rPr lang="ru-RU" sz="1100" b="0" kern="1200" dirty="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Где</a:t>
            </a:r>
            <a:r>
              <a:rPr lang="ru-RU" sz="1100" b="1" kern="1200" baseline="0" dirty="0">
                <a:solidFill>
                  <a:schemeClr val="tx1"/>
                </a:solidFill>
                <a:effectLst/>
                <a:latin typeface="+mn-lt"/>
                <a:ea typeface="+mn-ea"/>
                <a:cs typeface="+mn-cs"/>
              </a:rPr>
              <a:t> и как могут украсть ваши данные?</a:t>
            </a:r>
          </a:p>
          <a:p>
            <a:endParaRPr lang="ru-RU"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effectLst/>
                <a:latin typeface="+mn-lt"/>
                <a:ea typeface="+mn-ea"/>
                <a:cs typeface="+mn-cs"/>
              </a:rPr>
              <a:t>Мошенники могут установить </a:t>
            </a:r>
            <a:r>
              <a:rPr lang="ru-RU" sz="1100" b="0" kern="1200" dirty="0" err="1">
                <a:solidFill>
                  <a:schemeClr val="tx1"/>
                </a:solidFill>
                <a:effectLst/>
                <a:latin typeface="+mn-lt"/>
                <a:ea typeface="+mn-ea"/>
                <a:cs typeface="+mn-cs"/>
              </a:rPr>
              <a:t>скиммер</a:t>
            </a:r>
            <a:r>
              <a:rPr lang="ru-RU" sz="1100" b="0" kern="1200" dirty="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не попасться</a:t>
            </a:r>
          </a:p>
          <a:p>
            <a:endParaRPr lang="ru-RU" sz="1100" b="1" kern="1200" dirty="0">
              <a:solidFill>
                <a:schemeClr val="tx1"/>
              </a:solidFill>
              <a:effectLst/>
              <a:latin typeface="+mn-lt"/>
              <a:ea typeface="+mn-ea"/>
              <a:cs typeface="+mn-cs"/>
            </a:endParaRPr>
          </a:p>
          <a:p>
            <a:pPr marL="171450" lvl="0" indent="-171450">
              <a:buFont typeface="Arial"/>
              <a:buChar char="•"/>
            </a:pPr>
            <a:r>
              <a:rPr lang="ru-RU" sz="1100" u="none" strike="noStrike" kern="1200" dirty="0">
                <a:solidFill>
                  <a:schemeClr val="tx1"/>
                </a:solidFill>
                <a:effectLst/>
                <a:latin typeface="+mn-lt"/>
                <a:ea typeface="+mn-ea"/>
                <a:cs typeface="+mn-cs"/>
              </a:rPr>
              <a:t>Перед снятием денег в банкомате осмотрите его. На </a:t>
            </a:r>
            <a:r>
              <a:rPr lang="ru-RU" sz="1100" u="none" strike="noStrike" kern="1200" dirty="0" err="1">
                <a:solidFill>
                  <a:schemeClr val="tx1"/>
                </a:solidFill>
                <a:effectLst/>
                <a:latin typeface="+mn-lt"/>
                <a:ea typeface="+mn-ea"/>
                <a:cs typeface="+mn-cs"/>
              </a:rPr>
              <a:t>картоприемнике</a:t>
            </a:r>
            <a:r>
              <a:rPr lang="ru-RU" sz="1100" u="none" strike="noStrike" kern="1200" dirty="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a:solidFill>
                  <a:schemeClr val="tx1"/>
                </a:solidFill>
                <a:effectLst/>
                <a:latin typeface="+mn-lt"/>
                <a:ea typeface="+mn-ea"/>
                <a:cs typeface="+mn-cs"/>
              </a:rPr>
              <a:t>Набирая </a:t>
            </a:r>
            <a:r>
              <a:rPr lang="ru-RU" sz="1100" u="none" strike="noStrike" kern="1200" dirty="0" err="1">
                <a:solidFill>
                  <a:schemeClr val="tx1"/>
                </a:solidFill>
                <a:effectLst/>
                <a:latin typeface="+mn-lt"/>
                <a:ea typeface="+mn-ea"/>
                <a:cs typeface="+mn-cs"/>
              </a:rPr>
              <a:t>пин</a:t>
            </a:r>
            <a:r>
              <a:rPr lang="ru-RU" sz="1100" u="none" strike="noStrike" kern="1200" dirty="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a:solidFill>
                  <a:schemeClr val="tx1"/>
                </a:solidFill>
                <a:effectLst/>
                <a:latin typeface="+mn-lt"/>
                <a:ea typeface="+mn-ea"/>
                <a:cs typeface="+mn-cs"/>
              </a:rPr>
              <a:t>Кибермошенничество</a:t>
            </a:r>
            <a:r>
              <a:rPr lang="ru-RU" sz="1100" b="1" kern="1200" dirty="0">
                <a:solidFill>
                  <a:schemeClr val="tx1"/>
                </a:solidFill>
                <a:effectLst/>
                <a:latin typeface="+mn-lt"/>
                <a:ea typeface="+mn-ea"/>
                <a:cs typeface="+mn-cs"/>
              </a:rPr>
              <a:t>. Каким оно бывает?</a:t>
            </a:r>
            <a:endParaRPr lang="ru-RU" sz="1100" kern="1200" dirty="0">
              <a:solidFill>
                <a:schemeClr val="tx1"/>
              </a:solidFill>
              <a:effectLst/>
              <a:latin typeface="+mn-lt"/>
              <a:ea typeface="+mn-ea"/>
              <a:cs typeface="+mn-cs"/>
            </a:endParaRPr>
          </a:p>
          <a:p>
            <a:r>
              <a:rPr lang="ru-RU" sz="1100" kern="1200" dirty="0">
                <a:solidFill>
                  <a:schemeClr val="tx1"/>
                </a:solidFill>
                <a:effectLst/>
                <a:latin typeface="+mn-lt"/>
                <a:ea typeface="+mn-ea"/>
                <a:cs typeface="+mn-cs"/>
              </a:rPr>
              <a:t> </a:t>
            </a:r>
          </a:p>
          <a:p>
            <a:r>
              <a:rPr lang="ru-RU" sz="1100" kern="1200" dirty="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Чувствуете себя в безопасности. Вдруг вам звонят, присылают СМС или письмо якобы от банка. Вас пугают, что кто-то пытается сделать перевод с вашего счета или взять кредит от вашего имени. И затем вас просят перезвонить по неизвестному номеру или перейти по непонятной ссылке. Либо сразу сообщить по телефону полные реквизиты карты, логин и пароль от онлайн-банка, </a:t>
            </a:r>
            <a:r>
              <a:rPr lang="ru-RU" sz="1100" kern="1200" dirty="0" err="1">
                <a:solidFill>
                  <a:schemeClr val="tx1"/>
                </a:solidFill>
                <a:effectLst/>
                <a:latin typeface="+mn-lt"/>
                <a:ea typeface="+mn-ea"/>
                <a:cs typeface="+mn-cs"/>
              </a:rPr>
              <a:t>пин</a:t>
            </a:r>
            <a:r>
              <a:rPr lang="ru-RU" sz="1100" kern="1200" dirty="0">
                <a:solidFill>
                  <a:schemeClr val="tx1"/>
                </a:solidFill>
                <a:effectLst/>
                <a:latin typeface="+mn-lt"/>
                <a:ea typeface="+mn-ea"/>
                <a:cs typeface="+mn-cs"/>
              </a:rPr>
              <a:t>-код или код из банковского уведомления. </a:t>
            </a:r>
          </a:p>
          <a:p>
            <a:r>
              <a:rPr lang="ru-RU" sz="1100" kern="1200" dirty="0">
                <a:solidFill>
                  <a:schemeClr val="tx1"/>
                </a:solidFill>
                <a:effectLst/>
                <a:latin typeface="+mn-lt"/>
                <a:ea typeface="+mn-ea"/>
                <a:cs typeface="+mn-cs"/>
              </a:rPr>
              <a:t>Или вам приходит сообщение в социальных сетях от имени родственников или друзей, которые якобы попали в беду - угодили в полицию, попали в аварию, потеряли кошелек. И они просят перевести энную сумму денег на неизвестный счет. </a:t>
            </a:r>
          </a:p>
          <a:p>
            <a:r>
              <a:rPr lang="ru-RU" sz="1100" kern="1200" dirty="0">
                <a:solidFill>
                  <a:schemeClr val="tx1"/>
                </a:solidFill>
                <a:effectLst/>
                <a:latin typeface="+mn-lt"/>
                <a:ea typeface="+mn-ea"/>
                <a:cs typeface="+mn-cs"/>
              </a:rPr>
              <a:t>Либо вы получаете внезапную радостную весть о крупном выигрыше в лотерею – вас лишь просят оплатить небольшую комиссию. </a:t>
            </a:r>
          </a:p>
          <a:p>
            <a:r>
              <a:rPr lang="ru-RU" sz="1100" kern="1200" dirty="0">
                <a:solidFill>
                  <a:schemeClr val="tx1"/>
                </a:solidFill>
                <a:effectLst/>
                <a:latin typeface="+mn-lt"/>
                <a:ea typeface="+mn-ea"/>
                <a:cs typeface="+mn-cs"/>
              </a:rPr>
              <a:t>Любой звонок, СМС, электронное письмо или сообщение в мессенджере может оказаться весточкой от мошенников. И на другом конце провода или по ту сторону экрана вас могут ждать специалисты по обману, которые всеми правдами и неправдами хотят выудить у вас информацию для доступа к вашим счетам.  </a:t>
            </a:r>
          </a:p>
        </p:txBody>
      </p:sp>
    </p:spTree>
    <p:extLst>
      <p:ext uri="{BB962C8B-B14F-4D97-AF65-F5344CB8AC3E}">
        <p14:creationId xmlns:p14="http://schemas.microsoft.com/office/powerpoint/2010/main" val="213033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действуют </a:t>
            </a:r>
            <a:r>
              <a:rPr lang="ru-RU" sz="1100" b="1" kern="1200" dirty="0" err="1">
                <a:solidFill>
                  <a:schemeClr val="tx1"/>
                </a:solidFill>
                <a:effectLst/>
                <a:latin typeface="+mn-lt"/>
                <a:ea typeface="+mn-ea"/>
                <a:cs typeface="+mn-cs"/>
              </a:rPr>
              <a:t>кибермошенники</a:t>
            </a:r>
            <a:r>
              <a:rPr lang="ru-RU" sz="1100" b="1" kern="1200" dirty="0">
                <a:solidFill>
                  <a:schemeClr val="tx1"/>
                </a:solidFill>
                <a:effectLst/>
                <a:latin typeface="+mn-lt"/>
                <a:ea typeface="+mn-ea"/>
                <a:cs typeface="+mn-cs"/>
              </a:rPr>
              <a:t>?</a:t>
            </a:r>
            <a:endParaRPr lang="ru-RU" sz="1100" kern="1200" dirty="0">
              <a:solidFill>
                <a:schemeClr val="tx1"/>
              </a:solidFill>
              <a:effectLst/>
              <a:latin typeface="+mn-lt"/>
              <a:ea typeface="+mn-ea"/>
              <a:cs typeface="+mn-cs"/>
            </a:endParaRPr>
          </a:p>
          <a:p>
            <a:r>
              <a:rPr lang="ru-RU" sz="1100" kern="1200" dirty="0">
                <a:solidFill>
                  <a:schemeClr val="tx1"/>
                </a:solidFill>
                <a:effectLst/>
                <a:latin typeface="+mn-lt"/>
                <a:ea typeface="+mn-ea"/>
                <a:cs typeface="+mn-cs"/>
              </a:rPr>
              <a:t> </a:t>
            </a:r>
          </a:p>
          <a:p>
            <a:r>
              <a:rPr lang="ru-RU" sz="1100" kern="1200" dirty="0">
                <a:solidFill>
                  <a:schemeClr val="tx1"/>
                </a:solidFill>
                <a:effectLst/>
                <a:latin typeface="+mn-lt"/>
                <a:ea typeface="+mn-ea"/>
                <a:cs typeface="+mn-cs"/>
              </a:rPr>
              <a:t>Мошенники могут назваться кем угодно и придумать какие угодно легенды. </a:t>
            </a:r>
          </a:p>
          <a:p>
            <a:r>
              <a:rPr lang="ru-RU" sz="1100" kern="1200" dirty="0">
                <a:solidFill>
                  <a:schemeClr val="tx1"/>
                </a:solidFill>
                <a:effectLst/>
                <a:latin typeface="+mn-lt"/>
                <a:ea typeface="+mn-ea"/>
                <a:cs typeface="+mn-cs"/>
              </a:rPr>
              <a:t>Они часто представляются сотрудниками банков, страховых и инвестиционных компаний; полиции, налоговой или ГИБДД, социальной службы, медицинских, благотворительных или других организаций. На сайтах объявлений они выступают как продавцы или покупатели. Бывают случаи, когда они выходят на вас как будущие работодатели или коллеги. Иногда мошенники используют даже ботов – роботизированных виртуальных помощников.</a:t>
            </a:r>
          </a:p>
          <a:p>
            <a:r>
              <a:rPr lang="ru-RU" sz="1100" kern="1200" dirty="0">
                <a:solidFill>
                  <a:schemeClr val="tx1"/>
                </a:solidFill>
                <a:effectLst/>
                <a:latin typeface="+mn-lt"/>
                <a:ea typeface="+mn-ea"/>
                <a:cs typeface="+mn-cs"/>
              </a:rPr>
              <a:t>Но кем бы они ни прикидывались, их можно отличить по нескольким признакам:</a:t>
            </a:r>
          </a:p>
          <a:p>
            <a:r>
              <a:rPr lang="ru-RU" sz="1100" kern="1200" dirty="0">
                <a:solidFill>
                  <a:schemeClr val="tx1"/>
                </a:solidFill>
                <a:effectLst/>
                <a:latin typeface="+mn-lt"/>
                <a:ea typeface="+mn-ea"/>
                <a:cs typeface="+mn-cs"/>
              </a:rPr>
              <a:t>- Они выходят на вас сами и речь всегда идет о деньгах.</a:t>
            </a:r>
          </a:p>
          <a:p>
            <a:r>
              <a:rPr lang="ru-RU" sz="1100" kern="1200" dirty="0">
                <a:solidFill>
                  <a:schemeClr val="tx1"/>
                </a:solidFill>
                <a:effectLst/>
                <a:latin typeface="+mn-lt"/>
                <a:ea typeface="+mn-ea"/>
                <a:cs typeface="+mn-cs"/>
              </a:rPr>
              <a:t>- У вас стараются вызвать сильные эмоции: страх, радость или гнев. Так они сбивают вас с толку, чтобы не дать вам мыслить рационально.</a:t>
            </a:r>
          </a:p>
          <a:p>
            <a:r>
              <a:rPr lang="ru-RU" sz="1100" kern="1200" dirty="0">
                <a:solidFill>
                  <a:schemeClr val="tx1"/>
                </a:solidFill>
                <a:effectLst/>
                <a:latin typeface="+mn-lt"/>
                <a:ea typeface="+mn-ea"/>
                <a:cs typeface="+mn-cs"/>
              </a:rPr>
              <a:t>- Вас торопят и запутывают, не давая шанса обдумать ситуацию и распознать обман.</a:t>
            </a:r>
          </a:p>
          <a:p>
            <a:r>
              <a:rPr lang="ru-RU" sz="1100" kern="1200" dirty="0">
                <a:solidFill>
                  <a:schemeClr val="tx1"/>
                </a:solidFill>
                <a:effectLst/>
                <a:latin typeface="+mn-lt"/>
                <a:ea typeface="+mn-ea"/>
                <a:cs typeface="+mn-cs"/>
              </a:rPr>
              <a:t>В 99,9% таких случаев вы имеете дело с мошенниками. Они попытаются выманить у вас данные карт, например, с помощью ссылок на вирусные или </a:t>
            </a:r>
            <a:r>
              <a:rPr lang="ru-RU" sz="1100" kern="1200" dirty="0" err="1">
                <a:solidFill>
                  <a:schemeClr val="tx1"/>
                </a:solidFill>
                <a:effectLst/>
                <a:latin typeface="+mn-lt"/>
                <a:ea typeface="+mn-ea"/>
                <a:cs typeface="+mn-cs"/>
              </a:rPr>
              <a:t>фишинговые</a:t>
            </a:r>
            <a:r>
              <a:rPr lang="ru-RU" sz="1100" kern="1200" dirty="0">
                <a:solidFill>
                  <a:schemeClr val="tx1"/>
                </a:solidFill>
                <a:effectLst/>
                <a:latin typeface="+mn-lt"/>
                <a:ea typeface="+mn-ea"/>
                <a:cs typeface="+mn-cs"/>
              </a:rPr>
              <a:t> сайты, где нужно ввести банковские реквизиты. Или постараются выведать логины и пароли от онлайн- или мобильного банка, Портала </a:t>
            </a:r>
            <a:r>
              <a:rPr lang="ru-RU" sz="1100" kern="1200" dirty="0" err="1">
                <a:solidFill>
                  <a:schemeClr val="tx1"/>
                </a:solidFill>
                <a:effectLst/>
                <a:latin typeface="+mn-lt"/>
                <a:ea typeface="+mn-ea"/>
                <a:cs typeface="+mn-cs"/>
              </a:rPr>
              <a:t>госуслуг</a:t>
            </a:r>
            <a:r>
              <a:rPr lang="ru-RU" sz="1100" kern="1200" dirty="0">
                <a:solidFill>
                  <a:schemeClr val="tx1"/>
                </a:solidFill>
                <a:effectLst/>
                <a:latin typeface="+mn-lt"/>
                <a:ea typeface="+mn-ea"/>
                <a:cs typeface="+mn-cs"/>
              </a:rPr>
              <a:t> или других личных кабинетов, через которые можно добраться до ваших счетов. </a:t>
            </a:r>
          </a:p>
          <a:p>
            <a:r>
              <a:rPr lang="ru-RU" sz="1100" kern="1200" dirty="0">
                <a:solidFill>
                  <a:schemeClr val="tx1"/>
                </a:solidFill>
                <a:effectLst/>
                <a:latin typeface="+mn-lt"/>
                <a:ea typeface="+mn-ea"/>
                <a:cs typeface="+mn-cs"/>
              </a:rPr>
              <a:t>Нередко преступников интересуют ваши персональные данные, паспорт, СНИЛС и ИНН. Зная эту информацию, они могут, например, попытаться взять кредит на ваше имя. Или используют эти данные в других схемах социальной инженерии. </a:t>
            </a:r>
          </a:p>
        </p:txBody>
      </p:sp>
    </p:spTree>
    <p:extLst>
      <p:ext uri="{BB962C8B-B14F-4D97-AF65-F5344CB8AC3E}">
        <p14:creationId xmlns:p14="http://schemas.microsoft.com/office/powerpoint/2010/main" val="26265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a:solidFill>
                  <a:schemeClr val="tx1"/>
                </a:solidFill>
                <a:effectLst/>
                <a:latin typeface="+mn-lt"/>
                <a:ea typeface="+mn-ea"/>
                <a:cs typeface="+mn-cs"/>
              </a:rPr>
              <a:t>Как действуют </a:t>
            </a:r>
            <a:r>
              <a:rPr lang="ru-RU" sz="1100" b="1" kern="1200" dirty="0" err="1">
                <a:solidFill>
                  <a:schemeClr val="tx1"/>
                </a:solidFill>
                <a:effectLst/>
                <a:latin typeface="+mn-lt"/>
                <a:ea typeface="+mn-ea"/>
                <a:cs typeface="+mn-cs"/>
              </a:rPr>
              <a:t>кибермошенники</a:t>
            </a:r>
            <a:r>
              <a:rPr lang="ru-RU" sz="1100" b="1" kern="1200" dirty="0">
                <a:solidFill>
                  <a:schemeClr val="tx1"/>
                </a:solidFill>
                <a:effectLst/>
                <a:latin typeface="+mn-lt"/>
                <a:ea typeface="+mn-ea"/>
                <a:cs typeface="+mn-cs"/>
              </a:rPr>
              <a:t>?</a:t>
            </a:r>
            <a:endParaRPr lang="ru-RU" sz="1100" kern="1200" dirty="0">
              <a:solidFill>
                <a:schemeClr val="tx1"/>
              </a:solidFill>
              <a:effectLst/>
              <a:latin typeface="+mn-lt"/>
              <a:ea typeface="+mn-ea"/>
              <a:cs typeface="+mn-cs"/>
            </a:endParaRPr>
          </a:p>
          <a:p>
            <a:r>
              <a:rPr lang="ru-RU" sz="1100" kern="1200" dirty="0">
                <a:solidFill>
                  <a:schemeClr val="tx1"/>
                </a:solidFill>
                <a:effectLst/>
                <a:latin typeface="+mn-lt"/>
                <a:ea typeface="+mn-ea"/>
                <a:cs typeface="+mn-cs"/>
              </a:rPr>
              <a:t> - Они выходят на вас сами и речь всегда идет о деньгах.</a:t>
            </a:r>
          </a:p>
          <a:p>
            <a:r>
              <a:rPr lang="ru-RU" sz="1100" kern="1200" dirty="0">
                <a:solidFill>
                  <a:schemeClr val="tx1"/>
                </a:solidFill>
                <a:effectLst/>
                <a:latin typeface="+mn-lt"/>
                <a:ea typeface="+mn-ea"/>
                <a:cs typeface="+mn-cs"/>
              </a:rPr>
              <a:t>- У вас стараются вызвать сильные эмоции: страх, радость или гнев. Так они сбивают вас с толку, чтобы не дать вам мыслить рационально.</a:t>
            </a:r>
          </a:p>
          <a:p>
            <a:r>
              <a:rPr lang="ru-RU" sz="1100" kern="1200" dirty="0">
                <a:solidFill>
                  <a:schemeClr val="tx1"/>
                </a:solidFill>
                <a:effectLst/>
                <a:latin typeface="+mn-lt"/>
                <a:ea typeface="+mn-ea"/>
                <a:cs typeface="+mn-cs"/>
              </a:rPr>
              <a:t>- Вас торопят и запутывают, не давая шанса обдумать ситуацию и распознать обман.</a:t>
            </a:r>
          </a:p>
          <a:p>
            <a:r>
              <a:rPr lang="ru-RU" sz="1100" kern="1200" dirty="0">
                <a:solidFill>
                  <a:schemeClr val="tx1"/>
                </a:solidFill>
                <a:effectLst/>
                <a:latin typeface="+mn-lt"/>
                <a:ea typeface="+mn-ea"/>
                <a:cs typeface="+mn-cs"/>
              </a:rPr>
              <a:t>В 99,9% таких случаев вы имеете дело с мошенниками. Они попытаются выманить у вас данные карт, например, с помощью ссылок на вирусные или </a:t>
            </a:r>
            <a:r>
              <a:rPr lang="ru-RU" sz="1100" kern="1200" dirty="0" err="1">
                <a:solidFill>
                  <a:schemeClr val="tx1"/>
                </a:solidFill>
                <a:effectLst/>
                <a:latin typeface="+mn-lt"/>
                <a:ea typeface="+mn-ea"/>
                <a:cs typeface="+mn-cs"/>
              </a:rPr>
              <a:t>фишинговые</a:t>
            </a:r>
            <a:r>
              <a:rPr lang="ru-RU" sz="1100" kern="1200" dirty="0">
                <a:solidFill>
                  <a:schemeClr val="tx1"/>
                </a:solidFill>
                <a:effectLst/>
                <a:latin typeface="+mn-lt"/>
                <a:ea typeface="+mn-ea"/>
                <a:cs typeface="+mn-cs"/>
              </a:rPr>
              <a:t> сайты, где нужно ввести банковские реквизиты. Или постараются выведать логины и пароли от онлайн- или мобильного банка, Портала </a:t>
            </a:r>
            <a:r>
              <a:rPr lang="ru-RU" sz="1100" kern="1200" dirty="0" err="1">
                <a:solidFill>
                  <a:schemeClr val="tx1"/>
                </a:solidFill>
                <a:effectLst/>
                <a:latin typeface="+mn-lt"/>
                <a:ea typeface="+mn-ea"/>
                <a:cs typeface="+mn-cs"/>
              </a:rPr>
              <a:t>госуслуг</a:t>
            </a:r>
            <a:r>
              <a:rPr lang="ru-RU" sz="1100" kern="1200" dirty="0">
                <a:solidFill>
                  <a:schemeClr val="tx1"/>
                </a:solidFill>
                <a:effectLst/>
                <a:latin typeface="+mn-lt"/>
                <a:ea typeface="+mn-ea"/>
                <a:cs typeface="+mn-cs"/>
              </a:rPr>
              <a:t> или других личных кабинетов, через которые можно добраться до ваших счетов. </a:t>
            </a:r>
          </a:p>
          <a:p>
            <a:r>
              <a:rPr lang="ru-RU" sz="1100" kern="1200" dirty="0">
                <a:solidFill>
                  <a:schemeClr val="tx1"/>
                </a:solidFill>
                <a:effectLst/>
                <a:latin typeface="+mn-lt"/>
                <a:ea typeface="+mn-ea"/>
                <a:cs typeface="+mn-cs"/>
              </a:rPr>
              <a:t>Нередко преступников интересуют ваши персональные данные, паспорт, СНИЛС и ИНН. Зная эту информацию, они могут, например, попытаться взять кредит на ваше имя. Или используют эти данные в других схемах социальной инженерии. </a:t>
            </a:r>
          </a:p>
        </p:txBody>
      </p:sp>
    </p:spTree>
    <p:extLst>
      <p:ext uri="{BB962C8B-B14F-4D97-AF65-F5344CB8AC3E}">
        <p14:creationId xmlns:p14="http://schemas.microsoft.com/office/powerpoint/2010/main" val="3551506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a:t>ОБРАЗЕЦ ЗАГОЛОВКА</a:t>
            </a:r>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a:t>МОШЕННИЧЕСТВО </a:t>
            </a:r>
            <a:br>
              <a:rPr lang="en-US" sz="3600" dirty="0"/>
            </a:br>
            <a:r>
              <a:rPr lang="ru-RU" sz="3600" dirty="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a:t>ОБРАЗЕЦ ЗАГОЛОВКА</a:t>
            </a:r>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4_Заголовок — по центру">
    <p:spTree>
      <p:nvGrpSpPr>
        <p:cNvPr id="1" name=""/>
        <p:cNvGrpSpPr/>
        <p:nvPr/>
      </p:nvGrpSpPr>
      <p:grpSpPr>
        <a:xfrm>
          <a:off x="0" y="0"/>
          <a:ext cx="0" cy="0"/>
          <a:chOff x="0" y="0"/>
          <a:chExt cx="0" cy="0"/>
        </a:xfrm>
      </p:grpSpPr>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4" y="2059260"/>
            <a:ext cx="3306686" cy="385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3" y="2780372"/>
            <a:ext cx="4191349" cy="1886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9583990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Финуниверситет">
    <p:spTree>
      <p:nvGrpSpPr>
        <p:cNvPr id="1" name=""/>
        <p:cNvGrpSpPr/>
        <p:nvPr/>
      </p:nvGrpSpPr>
      <p:grpSpPr>
        <a:xfrm>
          <a:off x="0" y="0"/>
          <a:ext cx="0" cy="0"/>
          <a:chOff x="0" y="0"/>
          <a:chExt cx="0" cy="0"/>
        </a:xfrm>
      </p:grpSpPr>
      <p:grpSp>
        <p:nvGrpSpPr>
          <p:cNvPr id="8" name="Group 8">
            <a:extLst>
              <a:ext uri="{FF2B5EF4-FFF2-40B4-BE49-F238E27FC236}">
                <a16:creationId xmlns:a16="http://schemas.microsoft.com/office/drawing/2014/main" id="{FD9F5B0F-D16F-D0B2-4644-7DAFBE7B808A}"/>
              </a:ext>
            </a:extLst>
          </p:cNvPr>
          <p:cNvGrpSpPr/>
          <p:nvPr userDrawn="1"/>
        </p:nvGrpSpPr>
        <p:grpSpPr>
          <a:xfrm>
            <a:off x="140492" y="122771"/>
            <a:ext cx="1620452" cy="464651"/>
            <a:chOff x="0" y="0"/>
            <a:chExt cx="7961408" cy="2092117"/>
          </a:xfrm>
        </p:grpSpPr>
        <p:sp>
          <p:nvSpPr>
            <p:cNvPr id="10" name="Freeform 9">
              <a:extLst>
                <a:ext uri="{FF2B5EF4-FFF2-40B4-BE49-F238E27FC236}">
                  <a16:creationId xmlns:a16="http://schemas.microsoft.com/office/drawing/2014/main" id="{787BE45E-9782-829D-642D-C17E0DD81A56}"/>
                </a:ext>
              </a:extLst>
            </p:cNvPr>
            <p:cNvSpPr/>
            <p:nvPr/>
          </p:nvSpPr>
          <p:spPr>
            <a:xfrm>
              <a:off x="0" y="9880"/>
              <a:ext cx="5430318" cy="2082237"/>
            </a:xfrm>
            <a:custGeom>
              <a:avLst/>
              <a:gdLst/>
              <a:ahLst/>
              <a:cxnLst/>
              <a:rect l="l" t="t" r="r" b="b"/>
              <a:pathLst>
                <a:path w="5430318" h="2082237">
                  <a:moveTo>
                    <a:pt x="0" y="0"/>
                  </a:moveTo>
                  <a:lnTo>
                    <a:pt x="5430318" y="0"/>
                  </a:lnTo>
                  <a:lnTo>
                    <a:pt x="5430318" y="2082237"/>
                  </a:lnTo>
                  <a:lnTo>
                    <a:pt x="0" y="2082237"/>
                  </a:lnTo>
                  <a:lnTo>
                    <a:pt x="0" y="0"/>
                  </a:lnTo>
                  <a:close/>
                </a:path>
              </a:pathLst>
            </a:custGeom>
            <a:blipFill>
              <a:blip r:embed="rId2"/>
              <a:stretch>
                <a:fillRect b="-542609"/>
              </a:stretch>
            </a:blipFill>
          </p:spPr>
        </p:sp>
        <p:sp>
          <p:nvSpPr>
            <p:cNvPr id="11" name="Freeform 10">
              <a:extLst>
                <a:ext uri="{FF2B5EF4-FFF2-40B4-BE49-F238E27FC236}">
                  <a16:creationId xmlns:a16="http://schemas.microsoft.com/office/drawing/2014/main" id="{65C86AC4-3DD3-1A14-1171-1E7C224B09FC}"/>
                </a:ext>
              </a:extLst>
            </p:cNvPr>
            <p:cNvSpPr/>
            <p:nvPr/>
          </p:nvSpPr>
          <p:spPr>
            <a:xfrm>
              <a:off x="5679707" y="0"/>
              <a:ext cx="2281701" cy="2092117"/>
            </a:xfrm>
            <a:custGeom>
              <a:avLst/>
              <a:gdLst/>
              <a:ahLst/>
              <a:cxnLst/>
              <a:rect l="l" t="t" r="r" b="b"/>
              <a:pathLst>
                <a:path w="2281701" h="2092117">
                  <a:moveTo>
                    <a:pt x="0" y="0"/>
                  </a:moveTo>
                  <a:lnTo>
                    <a:pt x="2281701" y="0"/>
                  </a:lnTo>
                  <a:lnTo>
                    <a:pt x="2281701" y="2092117"/>
                  </a:lnTo>
                  <a:lnTo>
                    <a:pt x="0" y="2092117"/>
                  </a:lnTo>
                  <a:lnTo>
                    <a:pt x="0" y="0"/>
                  </a:lnTo>
                  <a:close/>
                </a:path>
              </a:pathLst>
            </a:custGeom>
            <a:blipFill>
              <a:blip r:embed="rId3"/>
              <a:stretch>
                <a:fillRect l="-16766"/>
              </a:stretch>
            </a:blipFill>
          </p:spPr>
        </p:sp>
      </p:grpSp>
      <p:pic>
        <p:nvPicPr>
          <p:cNvPr id="2" name="Рисунок 1">
            <a:extLst>
              <a:ext uri="{FF2B5EF4-FFF2-40B4-BE49-F238E27FC236}">
                <a16:creationId xmlns:a16="http://schemas.microsoft.com/office/drawing/2014/main" id="{D59288F9-25A9-359A-0453-D181418B7FB5}"/>
              </a:ext>
            </a:extLst>
          </p:cNvPr>
          <p:cNvPicPr>
            <a:picLocks noChangeAspect="1"/>
          </p:cNvPicPr>
          <p:nvPr userDrawn="1"/>
        </p:nvPicPr>
        <p:blipFill>
          <a:blip r:embed="rId4"/>
          <a:stretch>
            <a:fillRect/>
          </a:stretch>
        </p:blipFill>
        <p:spPr>
          <a:xfrm>
            <a:off x="7687734" y="186979"/>
            <a:ext cx="1260825" cy="316823"/>
          </a:xfrm>
          <a:prstGeom prst="rect">
            <a:avLst/>
          </a:prstGeom>
        </p:spPr>
      </p:pic>
      <p:pic>
        <p:nvPicPr>
          <p:cNvPr id="9" name="Google Shape;137;p1">
            <a:extLst>
              <a:ext uri="{FF2B5EF4-FFF2-40B4-BE49-F238E27FC236}">
                <a16:creationId xmlns:a16="http://schemas.microsoft.com/office/drawing/2014/main" id="{EB2FA7CF-B0FD-945A-7308-4DF38277B306}"/>
              </a:ext>
            </a:extLst>
          </p:cNvPr>
          <p:cNvPicPr preferRelativeResize="0"/>
          <p:nvPr userDrawn="1"/>
        </p:nvPicPr>
        <p:blipFill rotWithShape="1">
          <a:blip r:embed="rId5">
            <a:alphaModFix/>
          </a:blip>
          <a:srcRect/>
          <a:stretch/>
        </p:blipFill>
        <p:spPr>
          <a:xfrm>
            <a:off x="-1" y="5066071"/>
            <a:ext cx="9144001" cy="116317"/>
          </a:xfrm>
          <a:prstGeom prst="rect">
            <a:avLst/>
          </a:prstGeom>
          <a:noFill/>
          <a:ln>
            <a:noFill/>
          </a:ln>
        </p:spPr>
      </p:pic>
      <p:cxnSp>
        <p:nvCxnSpPr>
          <p:cNvPr id="14" name="Прямая соединительная линия 13">
            <a:extLst>
              <a:ext uri="{FF2B5EF4-FFF2-40B4-BE49-F238E27FC236}">
                <a16:creationId xmlns:a16="http://schemas.microsoft.com/office/drawing/2014/main" id="{0C8E81B3-C067-166E-47BA-338C81BAF0F6}"/>
              </a:ext>
            </a:extLst>
          </p:cNvPr>
          <p:cNvCxnSpPr>
            <a:cxnSpLocks/>
          </p:cNvCxnSpPr>
          <p:nvPr userDrawn="1"/>
        </p:nvCxnSpPr>
        <p:spPr>
          <a:xfrm>
            <a:off x="197644" y="639491"/>
            <a:ext cx="875091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30028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guide id="4" pos="438">
          <p15:clr>
            <a:srgbClr val="FBAE40"/>
          </p15:clr>
        </p15:guide>
        <p15:guide id="5" pos="7242">
          <p15:clr>
            <a:srgbClr val="FBAE40"/>
          </p15:clr>
        </p15:guide>
        <p15:guide id="6" pos="166">
          <p15:clr>
            <a:srgbClr val="FBAE40"/>
          </p15:clr>
        </p15:guide>
        <p15:guide id="7" pos="7514">
          <p15:clr>
            <a:srgbClr val="FBAE40"/>
          </p15:clr>
        </p15:guide>
        <p15:guide id="8" orient="horz" pos="48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1</a:t>
            </a:fld>
            <a:endParaRPr lang="ru-RU" dirty="0"/>
          </a:p>
        </p:txBody>
      </p:sp>
      <p:sp>
        <p:nvSpPr>
          <p:cNvPr id="2" name="Shape 54">
            <a:extLst>
              <a:ext uri="{FF2B5EF4-FFF2-40B4-BE49-F238E27FC236}">
                <a16:creationId xmlns:a16="http://schemas.microsoft.com/office/drawing/2014/main" id="{A0B227FF-313D-3164-63B2-10EB5E85AA2B}"/>
              </a:ext>
            </a:extLst>
          </p:cNvPr>
          <p:cNvSpPr txBox="1">
            <a:spLocks/>
          </p:cNvSpPr>
          <p:nvPr/>
        </p:nvSpPr>
        <p:spPr>
          <a:xfrm>
            <a:off x="775257" y="2972838"/>
            <a:ext cx="3920211" cy="1640045"/>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nSpc>
                <a:spcPct val="115000"/>
              </a:lnSpc>
              <a:spcBef>
                <a:spcPts val="0"/>
              </a:spcBef>
              <a:spcAft>
                <a:spcPts val="300"/>
              </a:spcAft>
              <a:buClr>
                <a:schemeClr val="dk1"/>
              </a:buClr>
              <a:buSzPct val="42307"/>
            </a:pPr>
            <a:r>
              <a:rPr lang="ru-RU" sz="3200" dirty="0"/>
              <a:t>Как не попасть</a:t>
            </a:r>
          </a:p>
          <a:p>
            <a:pPr>
              <a:lnSpc>
                <a:spcPct val="115000"/>
              </a:lnSpc>
              <a:spcBef>
                <a:spcPts val="0"/>
              </a:spcBef>
              <a:spcAft>
                <a:spcPts val="300"/>
              </a:spcAft>
              <a:buClr>
                <a:schemeClr val="dk1"/>
              </a:buClr>
              <a:buSzPct val="42307"/>
            </a:pPr>
            <a:r>
              <a:rPr lang="ru-RU" sz="3200" dirty="0"/>
              <a:t> на уловки</a:t>
            </a:r>
            <a:endParaRPr lang="ru-RU" sz="3200" spc="-100" dirty="0">
              <a:solidFill>
                <a:schemeClr val="tx1"/>
              </a:solidFill>
              <a:latin typeface="Calibri" charset="0"/>
              <a:ea typeface="Calibri" charset="0"/>
              <a:cs typeface="Calibri" charset="0"/>
            </a:endParaRPr>
          </a:p>
          <a:p>
            <a:pPr>
              <a:lnSpc>
                <a:spcPct val="115000"/>
              </a:lnSpc>
              <a:spcBef>
                <a:spcPts val="0"/>
              </a:spcBef>
              <a:spcAft>
                <a:spcPts val="300"/>
              </a:spcAft>
              <a:buClr>
                <a:schemeClr val="dk1"/>
              </a:buClr>
              <a:buSzPct val="42307"/>
            </a:pPr>
            <a:r>
              <a:rPr lang="ru-RU" sz="3600" dirty="0">
                <a:latin typeface="+mn-lt"/>
              </a:rPr>
              <a:t>ФИНАНСОВЫХ </a:t>
            </a:r>
            <a:br>
              <a:rPr lang="ru-RU" sz="3600" dirty="0">
                <a:latin typeface="+mn-lt"/>
              </a:rPr>
            </a:br>
            <a:r>
              <a:rPr lang="ru-RU" sz="3600" dirty="0">
                <a:latin typeface="+mn-lt"/>
              </a:rPr>
              <a:t>МОШЕННИКОВ</a:t>
            </a:r>
            <a:endParaRPr lang="ru-RU" sz="3600" dirty="0">
              <a:solidFill>
                <a:schemeClr val="tx1"/>
              </a:solidFill>
              <a:latin typeface="+mn-lt"/>
              <a:ea typeface="Calibri Light" charset="0"/>
              <a:cs typeface="Calibri Light" charset="0"/>
            </a:endParaRPr>
          </a:p>
          <a:p>
            <a:pPr>
              <a:lnSpc>
                <a:spcPct val="115000"/>
              </a:lnSpc>
              <a:spcBef>
                <a:spcPts val="0"/>
              </a:spcBef>
              <a:spcAft>
                <a:spcPts val="300"/>
              </a:spcAft>
              <a:buClr>
                <a:schemeClr val="dk1"/>
              </a:buClr>
              <a:buSzPct val="42307"/>
            </a:pPr>
            <a:endParaRPr lang="ru" sz="3800" spc="-100" dirty="0">
              <a:solidFill>
                <a:schemeClr val="tx1"/>
              </a:solidFill>
              <a:latin typeface="Calibri" charset="0"/>
              <a:ea typeface="Calibri" charset="0"/>
              <a:cs typeface="Calibri" charset="0"/>
            </a:endParaRPr>
          </a:p>
        </p:txBody>
      </p:sp>
      <p:pic>
        <p:nvPicPr>
          <p:cNvPr id="17" name="Рисунок 16">
            <a:extLst>
              <a:ext uri="{FF2B5EF4-FFF2-40B4-BE49-F238E27FC236}">
                <a16:creationId xmlns:a16="http://schemas.microsoft.com/office/drawing/2014/main" id="{F52A3445-87F6-7B4B-0CAA-A050DC2F5F5E}"/>
              </a:ext>
            </a:extLst>
          </p:cNvPr>
          <p:cNvPicPr>
            <a:picLocks noChangeAspect="1"/>
          </p:cNvPicPr>
          <p:nvPr/>
        </p:nvPicPr>
        <p:blipFill>
          <a:blip r:embed="rId3"/>
          <a:stretch>
            <a:fillRect/>
          </a:stretch>
        </p:blipFill>
        <p:spPr>
          <a:xfrm>
            <a:off x="220357" y="144678"/>
            <a:ext cx="1109800" cy="356130"/>
          </a:xfrm>
          <a:prstGeom prst="rect">
            <a:avLst/>
          </a:prstGeom>
        </p:spPr>
      </p:pic>
      <p:pic>
        <p:nvPicPr>
          <p:cNvPr id="3" name="Picture 2" descr="НОВЫЕ СХЕМЫ МОШЕННИКОВ » Осинники, официальный сайт города">
            <a:extLst>
              <a:ext uri="{FF2B5EF4-FFF2-40B4-BE49-F238E27FC236}">
                <a16:creationId xmlns:a16="http://schemas.microsoft.com/office/drawing/2014/main" id="{6D68ECF1-0260-6ACC-91B1-FE0743DC0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99" y="1683922"/>
            <a:ext cx="3339543" cy="2157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19518F-6D16-8462-0650-F444C4E0C16D}"/>
              </a:ext>
            </a:extLst>
          </p:cNvPr>
          <p:cNvSpPr txBox="1"/>
          <p:nvPr/>
        </p:nvSpPr>
        <p:spPr>
          <a:xfrm>
            <a:off x="1723239" y="4243551"/>
            <a:ext cx="5429692" cy="738664"/>
          </a:xfrm>
          <a:prstGeom prst="rect">
            <a:avLst/>
          </a:prstGeom>
          <a:noFill/>
        </p:spPr>
        <p:txBody>
          <a:bodyPr wrap="none" rtlCol="0">
            <a:spAutoFit/>
          </a:bodyPr>
          <a:lstStyle/>
          <a:p>
            <a:pPr algn="ctr"/>
            <a:r>
              <a:rPr lang="ru-RU" dirty="0">
                <a:solidFill>
                  <a:srgbClr val="FF0000"/>
                </a:solidFill>
              </a:rPr>
              <a:t>Бушмина А.И.</a:t>
            </a:r>
          </a:p>
          <a:p>
            <a:pPr algn="ctr"/>
            <a:r>
              <a:rPr lang="ru-RU" dirty="0">
                <a:solidFill>
                  <a:srgbClr val="FF0000"/>
                </a:solidFill>
              </a:rPr>
              <a:t>Руководитель Регионального центра финансовой грамотности</a:t>
            </a:r>
          </a:p>
          <a:p>
            <a:pPr algn="ctr"/>
            <a:r>
              <a:rPr lang="ru-RU" dirty="0">
                <a:solidFill>
                  <a:srgbClr val="FF0000"/>
                </a:solidFill>
              </a:rPr>
              <a:t>г. Калининград</a:t>
            </a:r>
          </a:p>
        </p:txBody>
      </p:sp>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514350" y="1690681"/>
            <a:ext cx="4140629" cy="2786404"/>
          </a:xfrm>
        </p:spPr>
        <p:txBody>
          <a:bodyPr wrap="square">
            <a:spAutoFit/>
          </a:bodyPr>
          <a:lstStyle/>
          <a:p>
            <a:pPr lvl="0"/>
            <a:r>
              <a:rPr lang="ru-RU" sz="1600" dirty="0"/>
              <a:t>По любым вопросам о картах </a:t>
            </a:r>
            <a:br>
              <a:rPr lang="ru-RU" sz="1600" dirty="0"/>
            </a:br>
            <a:r>
              <a:rPr lang="ru-RU" sz="1600" dirty="0"/>
              <a:t>и счетах сами звоните на горячую линию своего банка </a:t>
            </a:r>
          </a:p>
          <a:p>
            <a:pPr lvl="0"/>
            <a:r>
              <a:rPr lang="ru-RU" sz="1600" dirty="0"/>
              <a:t>Если вам сообщают, будто что-то случилось с родственниками, срочно свяжитесь с ними напрямую</a:t>
            </a:r>
          </a:p>
          <a:p>
            <a:pPr lvl="0"/>
            <a:r>
              <a:rPr lang="ru-RU" sz="1600" dirty="0"/>
              <a:t>Никому не сообщайте и не вводите         на сомнительных сайтах личные данные (из паспорта и других документов)             и полные данные карты, включая три цифры с оборота и срок действия</a:t>
            </a:r>
          </a:p>
        </p:txBody>
      </p:sp>
      <p:sp>
        <p:nvSpPr>
          <p:cNvPr id="78" name="Shape 78"/>
          <p:cNvSpPr txBox="1">
            <a:spLocks noGrp="1"/>
          </p:cNvSpPr>
          <p:nvPr>
            <p:ph type="title"/>
          </p:nvPr>
        </p:nvSpPr>
        <p:spPr>
          <a:xfrm>
            <a:off x="1624291" y="422396"/>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pic>
        <p:nvPicPr>
          <p:cNvPr id="2" name="Изображение 12" descr="images.jpg">
            <a:extLst>
              <a:ext uri="{FF2B5EF4-FFF2-40B4-BE49-F238E27FC236}">
                <a16:creationId xmlns:a16="http://schemas.microsoft.com/office/drawing/2014/main" id="{3C1B996A-BA81-1B03-7511-4AE3F4B5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25138"/>
            <a:ext cx="3606368" cy="2529841"/>
          </a:xfrm>
          <a:prstGeom prst="rect">
            <a:avLst/>
          </a:prstGeom>
        </p:spPr>
      </p:pic>
      <p:pic>
        <p:nvPicPr>
          <p:cNvPr id="5" name="Рисунок 4">
            <a:extLst>
              <a:ext uri="{FF2B5EF4-FFF2-40B4-BE49-F238E27FC236}">
                <a16:creationId xmlns:a16="http://schemas.microsoft.com/office/drawing/2014/main" id="{99594936-64E0-FB02-FF85-7A22ABF66908}"/>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61739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624291" y="43694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a:t>КАК НЕ СТАТЬ ЖЕРТВОЙ </a:t>
            </a:r>
            <a:r>
              <a:rPr lang="ru-RU" sz="3200" dirty="0"/>
              <a:t>КИБЕРМОШЕННИКОВ</a:t>
            </a:r>
            <a:r>
              <a:rPr lang="ru-RU" sz="3600" dirty="0"/>
              <a:t>?</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sp>
        <p:nvSpPr>
          <p:cNvPr id="6" name="Подзаголовок 2"/>
          <p:cNvSpPr txBox="1">
            <a:spLocks/>
          </p:cNvSpPr>
          <p:nvPr/>
        </p:nvSpPr>
        <p:spPr>
          <a:xfrm>
            <a:off x="533872" y="1639685"/>
            <a:ext cx="4038128" cy="3264483"/>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r>
              <a:rPr lang="ru-RU" sz="1600" dirty="0"/>
              <a:t>Не переходите по ссылкам </a:t>
            </a:r>
            <a:br>
              <a:rPr lang="ru-RU" sz="1600" dirty="0"/>
            </a:br>
            <a:r>
              <a:rPr lang="ru-RU" sz="1600" dirty="0"/>
              <a:t>от незнакомцев и не перезванивайте </a:t>
            </a:r>
            <a:br>
              <a:rPr lang="ru-RU" sz="1600" dirty="0"/>
            </a:br>
            <a:r>
              <a:rPr lang="ru-RU" sz="1600" dirty="0"/>
              <a:t>по неизвестным номерам</a:t>
            </a:r>
          </a:p>
          <a:p>
            <a:pPr lvl="0"/>
            <a:r>
              <a:rPr lang="ru-RU" sz="1600" dirty="0"/>
              <a:t>Скачивайте приложения и программы только в официальных онлайн-магазинах </a:t>
            </a:r>
          </a:p>
          <a:p>
            <a:pPr lvl="0"/>
            <a:r>
              <a:rPr lang="ru-RU" sz="1600" dirty="0"/>
              <a:t>Не храните данные карт на компьютере или в смартфоне</a:t>
            </a:r>
          </a:p>
          <a:p>
            <a:pPr lvl="0"/>
            <a:r>
              <a:rPr lang="ru-RU" sz="1600" dirty="0"/>
              <a:t>Установите на всех своих гаджетах антивирус и регулярно его обновляйте</a:t>
            </a:r>
          </a:p>
          <a:p>
            <a:pPr lvl="0"/>
            <a:r>
              <a:rPr lang="ru-RU" sz="1600" dirty="0"/>
              <a:t>Расскажите родственникам и знакомым об этих простых правилах</a:t>
            </a:r>
          </a:p>
        </p:txBody>
      </p:sp>
      <p:pic>
        <p:nvPicPr>
          <p:cNvPr id="7" name="Изображение 2" descr="depositphotos_3397835-stock-photo-plastic-cards.jpg">
            <a:extLst>
              <a:ext uri="{FF2B5EF4-FFF2-40B4-BE49-F238E27FC236}">
                <a16:creationId xmlns:a16="http://schemas.microsoft.com/office/drawing/2014/main" id="{3416911D-1619-D049-4B2E-DEC565182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754" y="1488445"/>
            <a:ext cx="4185246" cy="3164114"/>
          </a:xfrm>
          <a:prstGeom prst="rect">
            <a:avLst/>
          </a:prstGeom>
        </p:spPr>
      </p:pic>
      <p:pic>
        <p:nvPicPr>
          <p:cNvPr id="2" name="Рисунок 1">
            <a:extLst>
              <a:ext uri="{FF2B5EF4-FFF2-40B4-BE49-F238E27FC236}">
                <a16:creationId xmlns:a16="http://schemas.microsoft.com/office/drawing/2014/main" id="{8BE94450-9C20-AFE6-A41C-427095C5D52E}"/>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20931082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1872055" y="2256686"/>
            <a:ext cx="5775654" cy="1431161"/>
          </a:xfrm>
        </p:spPr>
        <p:txBody>
          <a:bodyPr wrap="square">
            <a:spAutoFit/>
          </a:bodyPr>
          <a:lstStyle/>
          <a:p>
            <a:pPr marL="0" indent="0">
              <a:buNone/>
            </a:pPr>
            <a:r>
              <a:rPr lang="ru-RU" sz="2400" dirty="0">
                <a:latin typeface="Times" pitchFamily="2" charset="0"/>
              </a:rPr>
              <a:t>Для совершения покупок желательно иметь 1 (одну) карту, на которую вы зачислите небольшое количество денежных средств</a:t>
            </a:r>
          </a:p>
        </p:txBody>
      </p:sp>
      <p:sp>
        <p:nvSpPr>
          <p:cNvPr id="78" name="Shape 78"/>
          <p:cNvSpPr txBox="1">
            <a:spLocks noGrp="1"/>
          </p:cNvSpPr>
          <p:nvPr>
            <p:ph type="title"/>
          </p:nvPr>
        </p:nvSpPr>
        <p:spPr>
          <a:xfrm>
            <a:off x="1490412" y="605121"/>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sp>
        <p:nvSpPr>
          <p:cNvPr id="2" name="Прямоугольник 1"/>
          <p:cNvSpPr/>
          <p:nvPr/>
        </p:nvSpPr>
        <p:spPr>
          <a:xfrm>
            <a:off x="942975" y="1943102"/>
            <a:ext cx="6990292" cy="2067790"/>
          </a:xfrm>
          <a:prstGeom prst="rect">
            <a:avLst/>
          </a:prstGeom>
          <a:noFill/>
          <a:ln w="28575">
            <a:solidFill>
              <a:srgbClr val="E86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3"/>
          <a:stretch>
            <a:fillRect/>
          </a:stretch>
        </p:blipFill>
        <p:spPr>
          <a:xfrm rot="631636">
            <a:off x="805643" y="1854729"/>
            <a:ext cx="893771" cy="990485"/>
          </a:xfrm>
          <a:prstGeom prst="rect">
            <a:avLst/>
          </a:prstGeom>
        </p:spPr>
      </p:pic>
      <p:pic>
        <p:nvPicPr>
          <p:cNvPr id="5" name="Рисунок 4">
            <a:extLst>
              <a:ext uri="{FF2B5EF4-FFF2-40B4-BE49-F238E27FC236}">
                <a16:creationId xmlns:a16="http://schemas.microsoft.com/office/drawing/2014/main" id="{BA11A58C-2495-EF00-5CDA-DE5349937BE4}"/>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197901" y="-10056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a:solidFill>
                  <a:srgbClr val="FF0000"/>
                </a:solidFill>
              </a:rPr>
              <a:t>Ошибки пожилых людей</a:t>
            </a:r>
            <a:endParaRPr lang="ru-RU" sz="3600" dirty="0">
              <a:solidFill>
                <a:srgbClr val="FF0000"/>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sp>
        <p:nvSpPr>
          <p:cNvPr id="6" name="Подзаголовок 2"/>
          <p:cNvSpPr txBox="1">
            <a:spLocks/>
          </p:cNvSpPr>
          <p:nvPr/>
        </p:nvSpPr>
        <p:spPr>
          <a:xfrm>
            <a:off x="639006" y="1156840"/>
            <a:ext cx="4038128" cy="3929281"/>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sz="1600" dirty="0">
                <a:latin typeface="+mj-lt"/>
              </a:rPr>
              <a:t>Доверяют свои платежные карты знакомым (и не только) для покупки продуктов, лекарств; снятия наличных</a:t>
            </a:r>
          </a:p>
          <a:p>
            <a:pPr lvl="0"/>
            <a:r>
              <a:rPr lang="ru-RU" sz="1600" dirty="0">
                <a:latin typeface="+mj-lt"/>
              </a:rPr>
              <a:t>Записывают </a:t>
            </a:r>
            <a:r>
              <a:rPr lang="ru-RU" sz="1600" dirty="0" err="1">
                <a:latin typeface="+mj-lt"/>
              </a:rPr>
              <a:t>пин-код</a:t>
            </a:r>
            <a:r>
              <a:rPr lang="ru-RU" sz="1600" dirty="0">
                <a:latin typeface="+mj-lt"/>
              </a:rPr>
              <a:t> на самой карте</a:t>
            </a:r>
          </a:p>
          <a:p>
            <a:r>
              <a:rPr lang="ru-RU" sz="1600" dirty="0">
                <a:latin typeface="+mj-lt"/>
              </a:rPr>
              <a:t>Излишняя доверчивость: сами сообщают данные карты, если мошенники представляются работниками государственных органов, медицинскими работниками, сотрудниками силовых структур, управляющих компаний или системы ЖКХ</a:t>
            </a:r>
          </a:p>
          <a:p>
            <a:pPr lvl="0"/>
            <a:r>
              <a:rPr lang="ru-RU" sz="1600" dirty="0">
                <a:latin typeface="+mj-lt"/>
              </a:rPr>
              <a:t>Переоценивают свой жизненный опыт и считают, что их почти невозможно обмануть</a:t>
            </a:r>
          </a:p>
        </p:txBody>
      </p:sp>
      <p:pic>
        <p:nvPicPr>
          <p:cNvPr id="2" name="Изображение 5" descr="depositphotos_97174560-stock-illustration-old-couple-grandmother-and-grandfather.jpg">
            <a:extLst>
              <a:ext uri="{FF2B5EF4-FFF2-40B4-BE49-F238E27FC236}">
                <a16:creationId xmlns:a16="http://schemas.microsoft.com/office/drawing/2014/main" id="{3D1C6B8C-BCB3-25F0-8E82-4FF6B63D3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657" y="1008149"/>
            <a:ext cx="3481448" cy="3860733"/>
          </a:xfrm>
          <a:prstGeom prst="rect">
            <a:avLst/>
          </a:prstGeom>
        </p:spPr>
      </p:pic>
      <p:pic>
        <p:nvPicPr>
          <p:cNvPr id="3" name="Рисунок 2">
            <a:extLst>
              <a:ext uri="{FF2B5EF4-FFF2-40B4-BE49-F238E27FC236}">
                <a16:creationId xmlns:a16="http://schemas.microsoft.com/office/drawing/2014/main" id="{7B93569B-0735-C13A-A677-ED63A9473049}"/>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32066325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425783" y="359161"/>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a:solidFill>
                  <a:srgbClr val="FF0000"/>
                </a:solidFill>
              </a:rPr>
              <a:t>Ошибки людей среднего возраста </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sp>
        <p:nvSpPr>
          <p:cNvPr id="6" name="Подзаголовок 2"/>
          <p:cNvSpPr txBox="1">
            <a:spLocks/>
          </p:cNvSpPr>
          <p:nvPr/>
        </p:nvSpPr>
        <p:spPr>
          <a:xfrm>
            <a:off x="533872" y="1639685"/>
            <a:ext cx="4038128" cy="3136243"/>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sz="1600" dirty="0">
                <a:latin typeface="+mj-lt"/>
              </a:rPr>
              <a:t>Носят с собой все дебетовые карты, бонусные, кредитные карты</a:t>
            </a:r>
          </a:p>
          <a:p>
            <a:pPr lvl="0"/>
            <a:r>
              <a:rPr lang="ru-RU" sz="1600" dirty="0">
                <a:latin typeface="+mj-lt"/>
                <a:cs typeface="Arial" panose="020B0604020202020204" pitchFamily="34" charset="0"/>
              </a:rPr>
              <a:t>Пренебрегают мерами безопасности при введении </a:t>
            </a:r>
            <a:r>
              <a:rPr lang="ru-RU" sz="1600" dirty="0" err="1">
                <a:latin typeface="+mj-lt"/>
                <a:cs typeface="Arial" panose="020B0604020202020204" pitchFamily="34" charset="0"/>
              </a:rPr>
              <a:t>пин-кода</a:t>
            </a:r>
            <a:r>
              <a:rPr lang="ru-RU" sz="1600" dirty="0">
                <a:latin typeface="+mj-lt"/>
                <a:cs typeface="Arial" panose="020B0604020202020204" pitchFamily="34" charset="0"/>
              </a:rPr>
              <a:t> </a:t>
            </a:r>
          </a:p>
          <a:p>
            <a:pPr lvl="0"/>
            <a:r>
              <a:rPr lang="ru-RU" sz="1600" dirty="0">
                <a:latin typeface="+mj-lt"/>
              </a:rPr>
              <a:t>Доверяют предложениям легкого заработка или приумножения своих средств, могут поддаться паническим настроениям </a:t>
            </a:r>
          </a:p>
          <a:p>
            <a:pPr lvl="0"/>
            <a:r>
              <a:rPr lang="ru-RU" sz="1600" dirty="0">
                <a:latin typeface="+mj-lt"/>
              </a:rPr>
              <a:t>Часто игнорируют лицензионные антивирусные программы и лицензионное программное обеспечение </a:t>
            </a:r>
          </a:p>
        </p:txBody>
      </p:sp>
      <p:pic>
        <p:nvPicPr>
          <p:cNvPr id="2" name="Изображение 5" descr="depositphotos_246836030-stock-photo-collage-people-white-isolated-background.jpg">
            <a:extLst>
              <a:ext uri="{FF2B5EF4-FFF2-40B4-BE49-F238E27FC236}">
                <a16:creationId xmlns:a16="http://schemas.microsoft.com/office/drawing/2014/main" id="{246C1CAD-B483-6C67-2AA6-0387CC5E9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63" y="1024301"/>
            <a:ext cx="3722807" cy="3844581"/>
          </a:xfrm>
          <a:prstGeom prst="rect">
            <a:avLst/>
          </a:prstGeom>
        </p:spPr>
      </p:pic>
      <p:pic>
        <p:nvPicPr>
          <p:cNvPr id="3" name="Рисунок 2">
            <a:extLst>
              <a:ext uri="{FF2B5EF4-FFF2-40B4-BE49-F238E27FC236}">
                <a16:creationId xmlns:a16="http://schemas.microsoft.com/office/drawing/2014/main" id="{83FAC759-5BFA-FDCB-9BB7-FFE3FA9AF293}"/>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24453562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533872" y="0"/>
            <a:ext cx="5895417" cy="1202742"/>
          </a:xfrm>
          <a:prstGeom prst="rect">
            <a:avLst/>
          </a:prstGeom>
        </p:spPr>
        <p:txBody>
          <a:bodyPr lIns="91425" tIns="91425" rIns="91425" bIns="91425" anchor="b" anchorCtr="0">
            <a:noAutofit/>
          </a:bodyPr>
          <a:lstStyle/>
          <a:p>
            <a:r>
              <a:rPr lang="ru-RU" sz="2800" dirty="0">
                <a:solidFill>
                  <a:srgbClr val="FF0000"/>
                </a:solidFill>
              </a:rPr>
              <a:t>Опасные ошибки школьников</a:t>
            </a:r>
            <a:endParaRPr lang="ru-RU" sz="2800" dirty="0">
              <a:latin typeface="Times" pitchFamily="2"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33872" y="1639685"/>
            <a:ext cx="4038128" cy="3235758"/>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sz="1600" dirty="0">
                <a:latin typeface="+mj-lt"/>
              </a:rPr>
              <a:t>Переоценка своей компьютерной грамотности и грамотности  в обращении с различными «гаджетами», в т.ч. с мобильными телефонами</a:t>
            </a:r>
          </a:p>
          <a:p>
            <a:r>
              <a:rPr lang="ru-RU" sz="1600" dirty="0">
                <a:latin typeface="+mj-lt"/>
              </a:rPr>
              <a:t>Желание помочь родным и близким приумножить доходы, часто вступают в сомнительные и рискованные сделки, игры в сети Интернет</a:t>
            </a:r>
          </a:p>
          <a:p>
            <a:r>
              <a:rPr lang="ru-RU" sz="1600" dirty="0">
                <a:latin typeface="+mj-lt"/>
                <a:cs typeface="Arial" panose="020B0604020202020204" pitchFamily="34" charset="0"/>
              </a:rPr>
              <a:t>Доверяют сомнительным предложением о возможности подработать и сообщают данные своей или родительской банковской карты т.н. «работодателям» для перевода заработной платы</a:t>
            </a:r>
          </a:p>
        </p:txBody>
      </p:sp>
      <p:pic>
        <p:nvPicPr>
          <p:cNvPr id="3" name="Picture 2" descr="Бесплатное векторное изображение Женщина интернет-магазины">
            <a:extLst>
              <a:ext uri="{FF2B5EF4-FFF2-40B4-BE49-F238E27FC236}">
                <a16:creationId xmlns:a16="http://schemas.microsoft.com/office/drawing/2014/main" id="{B1B7E9C1-1740-B754-85EB-58776F1E4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687" y="1505123"/>
            <a:ext cx="3199806" cy="323575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85A73664-4D7F-1804-0D62-E1195DC1BAF7}"/>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2636440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a:t>Позвоните в банк и заблокируйте карту.</a:t>
            </a:r>
          </a:p>
          <a:p>
            <a:pPr marL="342900" indent="-342900">
              <a:buFont typeface="+mj-lt"/>
              <a:buAutoNum type="arabicPeriod"/>
            </a:pPr>
            <a:r>
              <a:rPr lang="ru-RU" dirty="0"/>
              <a:t>Запросите выписку по счету и напишите заявление о несогласии с операцией.</a:t>
            </a:r>
          </a:p>
          <a:p>
            <a:pPr marL="342900" indent="-342900">
              <a:buFont typeface="+mj-lt"/>
              <a:buAutoNum type="arabicPeriod"/>
            </a:pPr>
            <a:r>
              <a:rPr lang="ru-RU" dirty="0"/>
              <a:t>Обратитесь в полицию.</a:t>
            </a:r>
          </a:p>
        </p:txBody>
      </p:sp>
      <p:sp>
        <p:nvSpPr>
          <p:cNvPr id="78" name="Shape 78"/>
          <p:cNvSpPr txBox="1">
            <a:spLocks noGrp="1"/>
          </p:cNvSpPr>
          <p:nvPr>
            <p:ph type="title"/>
          </p:nvPr>
        </p:nvSpPr>
        <p:spPr>
          <a:xfrm>
            <a:off x="1176883" y="415858"/>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pic>
        <p:nvPicPr>
          <p:cNvPr id="5" name="Picture 2" descr="Бесплатное векторное изображение Иллюстрация концепции сообщений">
            <a:extLst>
              <a:ext uri="{FF2B5EF4-FFF2-40B4-BE49-F238E27FC236}">
                <a16:creationId xmlns:a16="http://schemas.microsoft.com/office/drawing/2014/main" id="{9E3A8905-A36B-DC15-9334-A98B372C1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074" y="1451840"/>
            <a:ext cx="2894696" cy="289469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7E517E56-A94E-CA81-CF50-8CAD115EF7E1}"/>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586800" y="1520161"/>
            <a:ext cx="5014209" cy="2848985"/>
          </a:xfrm>
        </p:spPr>
        <p:txBody>
          <a:bodyPr>
            <a:spAutoFit/>
          </a:bodyPr>
          <a:lstStyle/>
          <a:p>
            <a:pPr lvl="0"/>
            <a:r>
              <a:rPr lang="ru-RU" dirty="0"/>
              <a:t>Не принимайте поспешных решений</a:t>
            </a:r>
          </a:p>
          <a:p>
            <a:pPr lvl="0"/>
            <a:r>
              <a:rPr lang="ru-RU" dirty="0"/>
              <a:t>Всегда будьте бдительны и перепроверяйте информацию</a:t>
            </a:r>
          </a:p>
          <a:p>
            <a:pPr lvl="0"/>
            <a:r>
              <a:rPr lang="ru-RU" dirty="0"/>
              <a:t>Не сообщайте никому личные данные,             а также полные реквизиты карты, пароли       и коды от банка</a:t>
            </a:r>
          </a:p>
          <a:p>
            <a:pPr lvl="0"/>
            <a:r>
              <a:rPr lang="ru-RU" dirty="0"/>
              <a:t>Не вкладывайте деньги в сомнительные предприятия с якобы высокой доходностью</a:t>
            </a:r>
          </a:p>
          <a:p>
            <a:pPr lvl="0"/>
            <a:r>
              <a:rPr lang="ru-RU" dirty="0"/>
              <a:t>Если вас обманули, обращайтесь в полицию</a:t>
            </a:r>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br>
              <a:rPr lang="bg-BG" sz="2400" dirty="0"/>
            </a:b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dirty="0"/>
          </a:p>
        </p:txBody>
      </p:sp>
      <p:sp>
        <p:nvSpPr>
          <p:cNvPr id="5" name="Прямоугольник 4"/>
          <p:cNvSpPr/>
          <p:nvPr/>
        </p:nvSpPr>
        <p:spPr>
          <a:xfrm>
            <a:off x="1028995" y="613233"/>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a:solidFill>
                  <a:srgbClr val="E86859"/>
                </a:solidFill>
                <a:latin typeface="+mn-lt"/>
                <a:ea typeface="+mj-ea"/>
                <a:cs typeface="+mj-cs"/>
              </a:rPr>
              <a:t>ПОДВЕДЕМ</a:t>
            </a:r>
            <a:r>
              <a:rPr lang="bg-BG" kern="1200" dirty="0">
                <a:solidFill>
                  <a:srgbClr val="E86859"/>
                </a:solidFill>
              </a:rPr>
              <a:t>  </a:t>
            </a:r>
            <a:r>
              <a:rPr lang="bg-BG" sz="3600" kern="1200" dirty="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7" name="Picture 2" descr="Бесплатное векторное изображение Ручной обращается плоский дизайн люди машут иллюстрацией">
            <a:extLst>
              <a:ext uri="{FF2B5EF4-FFF2-40B4-BE49-F238E27FC236}">
                <a16:creationId xmlns:a16="http://schemas.microsoft.com/office/drawing/2014/main" id="{99E674B2-B2BD-90F6-B8AC-222772979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861" y="1359645"/>
            <a:ext cx="3155000" cy="242420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A6826A57-9701-A46B-E6EF-154535239DA5}"/>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B3C761-5DAF-2F55-FB09-DB5E861D503E}"/>
              </a:ext>
            </a:extLst>
          </p:cNvPr>
          <p:cNvSpPr txBox="1"/>
          <p:nvPr/>
        </p:nvSpPr>
        <p:spPr>
          <a:xfrm>
            <a:off x="8613745" y="711340"/>
            <a:ext cx="332612" cy="161583"/>
          </a:xfrm>
          <a:prstGeom prst="rect">
            <a:avLst/>
          </a:prstGeom>
        </p:spPr>
        <p:txBody>
          <a:bodyPr vert="horz" wrap="square" lIns="0" tIns="0" rIns="0" bIns="0" rtlCol="0">
            <a:spAutoFit/>
          </a:bodyPr>
          <a:lstStyle/>
          <a:p>
            <a:pPr algn="r">
              <a:spcAft>
                <a:spcPts val="675"/>
              </a:spcAft>
            </a:pPr>
            <a:r>
              <a:rPr lang="ru-RU" sz="1050" dirty="0">
                <a:solidFill>
                  <a:srgbClr val="B6BBBE"/>
                </a:solidFill>
                <a:latin typeface="Arial" panose="020B0604020202020204" pitchFamily="34" charset="0"/>
                <a:cs typeface="Arial" panose="020B0604020202020204" pitchFamily="34" charset="0"/>
              </a:rPr>
              <a:t>32</a:t>
            </a:r>
          </a:p>
        </p:txBody>
      </p:sp>
      <p:pic>
        <p:nvPicPr>
          <p:cNvPr id="1026" name="Picture 2">
            <a:extLst>
              <a:ext uri="{FF2B5EF4-FFF2-40B4-BE49-F238E27FC236}">
                <a16:creationId xmlns:a16="http://schemas.microsoft.com/office/drawing/2014/main" id="{93563D41-3C06-1A3A-7BF4-9D6F3DADD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627" y="1697732"/>
            <a:ext cx="1902198" cy="19021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8FA439F-AF99-90B6-EA89-8FAC76B3312A}"/>
              </a:ext>
            </a:extLst>
          </p:cNvPr>
          <p:cNvSpPr txBox="1"/>
          <p:nvPr/>
        </p:nvSpPr>
        <p:spPr>
          <a:xfrm>
            <a:off x="1289256" y="847040"/>
            <a:ext cx="6165470" cy="738664"/>
          </a:xfrm>
          <a:prstGeom prst="rect">
            <a:avLst/>
          </a:prstGeom>
        </p:spPr>
        <p:txBody>
          <a:bodyPr vert="horz" wrap="none" rtlCol="0">
            <a:spAutoFit/>
          </a:bodyPr>
          <a:lstStyle/>
          <a:p>
            <a:pPr algn="ctr"/>
            <a:r>
              <a:rPr lang="ru-RU" sz="2100" b="1" dirty="0"/>
              <a:t>Пройдите тест заемщика и проверьте, </a:t>
            </a:r>
          </a:p>
          <a:p>
            <a:pPr algn="ctr"/>
            <a:r>
              <a:rPr lang="ru-RU" sz="2100" b="1" dirty="0"/>
              <a:t>сможете ли вы избежать долговых ловушек</a:t>
            </a:r>
          </a:p>
        </p:txBody>
      </p:sp>
      <p:sp>
        <p:nvSpPr>
          <p:cNvPr id="3" name="TextBox 2">
            <a:extLst>
              <a:ext uri="{FF2B5EF4-FFF2-40B4-BE49-F238E27FC236}">
                <a16:creationId xmlns:a16="http://schemas.microsoft.com/office/drawing/2014/main" id="{EB5FB005-F2A9-8FE2-08CD-6EE039D8BAB2}"/>
              </a:ext>
            </a:extLst>
          </p:cNvPr>
          <p:cNvSpPr txBox="1"/>
          <p:nvPr/>
        </p:nvSpPr>
        <p:spPr>
          <a:xfrm>
            <a:off x="1839726" y="3711958"/>
            <a:ext cx="4572000" cy="1477328"/>
          </a:xfrm>
          <a:prstGeom prst="rect">
            <a:avLst/>
          </a:prstGeom>
          <a:noFill/>
        </p:spPr>
        <p:txBody>
          <a:bodyPr wrap="square">
            <a:spAutoFit/>
          </a:bodyPr>
          <a:lstStyle/>
          <a:p>
            <a:pPr algn="ctr"/>
            <a:r>
              <a:rPr lang="ru-RU" sz="1800" b="1" dirty="0"/>
              <a:t>Ваш результат будет зачислен в зачет рейтинга финансовой грамотности Калининградской области. </a:t>
            </a:r>
          </a:p>
          <a:p>
            <a:pPr algn="ctr"/>
            <a:r>
              <a:rPr lang="ru-RU" sz="1800" b="1" dirty="0"/>
              <a:t>Желаем удачи!</a:t>
            </a:r>
          </a:p>
        </p:txBody>
      </p:sp>
    </p:spTree>
    <p:extLst>
      <p:ext uri="{BB962C8B-B14F-4D97-AF65-F5344CB8AC3E}">
        <p14:creationId xmlns:p14="http://schemas.microsoft.com/office/powerpoint/2010/main" val="258710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D495838-1070-A948-ABA8-A51CE114C3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528" y="124440"/>
            <a:ext cx="7528591" cy="50190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Объект 6">
            <a:extLst>
              <a:ext uri="{FF2B5EF4-FFF2-40B4-BE49-F238E27FC236}">
                <a16:creationId xmlns:a16="http://schemas.microsoft.com/office/drawing/2014/main" id="{09AB8E6F-23B6-EA40-8408-105D212D43AB}"/>
              </a:ext>
            </a:extLst>
          </p:cNvPr>
          <p:cNvGraphicFramePr>
            <a:graphicFrameLocks noGrp="1"/>
          </p:cNvGraphicFramePr>
          <p:nvPr>
            <p:ph idx="1"/>
          </p:nvPr>
        </p:nvGraphicFramePr>
        <p:xfrm>
          <a:off x="633413" y="2779714"/>
          <a:ext cx="4191000" cy="1887537"/>
        </p:xfrm>
        <a:graphic>
          <a:graphicData uri="http://schemas.openxmlformats.org/drawingml/2006/chart">
            <c:chart xmlns:c="http://schemas.openxmlformats.org/drawingml/2006/chart" xmlns:r="http://schemas.openxmlformats.org/officeDocument/2006/relationships" r:id="rId3"/>
          </a:graphicData>
        </a:graphic>
      </p:graphicFrame>
      <p:sp>
        <p:nvSpPr>
          <p:cNvPr id="8" name="Заголовок 2">
            <a:extLst>
              <a:ext uri="{FF2B5EF4-FFF2-40B4-BE49-F238E27FC236}">
                <a16:creationId xmlns:a16="http://schemas.microsoft.com/office/drawing/2014/main" id="{3471CF52-89AA-6246-9CC1-838E230FF011}"/>
              </a:ext>
            </a:extLst>
          </p:cNvPr>
          <p:cNvSpPr txBox="1">
            <a:spLocks/>
          </p:cNvSpPr>
          <p:nvPr/>
        </p:nvSpPr>
        <p:spPr>
          <a:xfrm>
            <a:off x="3840262" y="427987"/>
            <a:ext cx="5132906"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chemeClr val="bg1"/>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algn="r" hangingPunct="1"/>
            <a:r>
              <a:rPr lang="ru-RU" sz="4800" dirty="0">
                <a:solidFill>
                  <a:srgbClr val="24886E"/>
                </a:solidFill>
              </a:rPr>
              <a:t>СПАСИБО ЗА ВНИМАНИЕ!</a:t>
            </a:r>
          </a:p>
        </p:txBody>
      </p:sp>
      <p:pic>
        <p:nvPicPr>
          <p:cNvPr id="5" name="Рисунок 4">
            <a:extLst>
              <a:ext uri="{FF2B5EF4-FFF2-40B4-BE49-F238E27FC236}">
                <a16:creationId xmlns:a16="http://schemas.microsoft.com/office/drawing/2014/main" id="{C327E7DB-96A6-3549-B591-AE0B612F0E08}"/>
              </a:ext>
            </a:extLst>
          </p:cNvPr>
          <p:cNvPicPr>
            <a:picLocks noChangeAspect="1"/>
          </p:cNvPicPr>
          <p:nvPr/>
        </p:nvPicPr>
        <p:blipFill>
          <a:blip r:embed="rId4"/>
          <a:stretch>
            <a:fillRect/>
          </a:stretch>
        </p:blipFill>
        <p:spPr>
          <a:xfrm>
            <a:off x="7955687" y="4667251"/>
            <a:ext cx="1109800" cy="356130"/>
          </a:xfrm>
          <a:prstGeom prst="rect">
            <a:avLst/>
          </a:prstGeom>
        </p:spPr>
      </p:pic>
    </p:spTree>
    <p:extLst>
      <p:ext uri="{BB962C8B-B14F-4D97-AF65-F5344CB8AC3E}">
        <p14:creationId xmlns:p14="http://schemas.microsoft.com/office/powerpoint/2010/main" val="32412031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a:latin typeface="Calibri Light" charset="0"/>
                <a:ea typeface="Calibri Light" charset="0"/>
                <a:cs typeface="Calibri Light" charset="0"/>
              </a:rPr>
              <a:t>ФИНАНСОВЫЕ ПИРАМИДЫ</a:t>
            </a: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a:latin typeface="Calibri Light" charset="0"/>
                <a:ea typeface="Calibri Light" charset="0"/>
                <a:cs typeface="Calibri Light" charset="0"/>
              </a:rPr>
              <a:t>С БАНКОВСКИМИ</a:t>
            </a:r>
            <a:br>
              <a:rPr lang="ru-RU" sz="1800">
                <a:latin typeface="Calibri Light" charset="0"/>
                <a:ea typeface="Calibri Light" charset="0"/>
                <a:cs typeface="Calibri Light" charset="0"/>
              </a:rPr>
            </a:br>
            <a:r>
              <a:rPr lang="ru-RU" sz="180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a:latin typeface="Calibri Light" charset="0"/>
                <a:ea typeface="Calibri Light" charset="0"/>
                <a:cs typeface="Calibri Light" charset="0"/>
              </a:rPr>
              <a:t>НА ФИНАНСОВЫХ РЫНКАХ</a:t>
            </a: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2</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a:latin typeface="Calibri Light" charset="0"/>
                <a:ea typeface="Calibri Light" charset="0"/>
                <a:cs typeface="Calibri Light" charset="0"/>
              </a:rPr>
              <a:t>КИБЕРМОШЕН-НИЧЕСТВО</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pic>
        <p:nvPicPr>
          <p:cNvPr id="2" name="Рисунок 1">
            <a:extLst>
              <a:ext uri="{FF2B5EF4-FFF2-40B4-BE49-F238E27FC236}">
                <a16:creationId xmlns:a16="http://schemas.microsoft.com/office/drawing/2014/main" id="{F20B49E3-C17B-23D2-8335-FE96F91155B9}"/>
              </a:ext>
            </a:extLst>
          </p:cNvPr>
          <p:cNvPicPr>
            <a:picLocks noChangeAspect="1"/>
          </p:cNvPicPr>
          <p:nvPr/>
        </p:nvPicPr>
        <p:blipFill>
          <a:blip r:embed="rId7"/>
          <a:stretch>
            <a:fillRect/>
          </a:stretch>
        </p:blipFill>
        <p:spPr>
          <a:xfrm>
            <a:off x="220357" y="144678"/>
            <a:ext cx="1109800" cy="356130"/>
          </a:xfrm>
          <a:prstGeom prst="rect">
            <a:avLst/>
          </a:prstGeom>
        </p:spPr>
      </p:pic>
    </p:spTree>
    <p:extLst>
      <p:ext uri="{BB962C8B-B14F-4D97-AF65-F5344CB8AC3E}">
        <p14:creationId xmlns:p14="http://schemas.microsoft.com/office/powerpoint/2010/main" val="4230641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330157" y="464801"/>
            <a:ext cx="6479104" cy="1786129"/>
          </a:xfrm>
          <a:prstGeom prst="rect">
            <a:avLst/>
          </a:prstGeom>
        </p:spPr>
        <p:txBody>
          <a:bodyPr lIns="91425" tIns="91425" rIns="91425" bIns="91425" anchor="b" anchorCtr="0">
            <a:noAutofit/>
          </a:bodyPr>
          <a:lstStyle/>
          <a:p>
            <a:pPr>
              <a:lnSpc>
                <a:spcPct val="100000"/>
              </a:lnSpc>
            </a:pPr>
            <a:r>
              <a:rPr lang="ru-RU" sz="3600" dirty="0">
                <a:solidFill>
                  <a:srgbClr val="FF0000"/>
                </a:solidFill>
                <a:latin typeface="Roboto Condensed" pitchFamily="2" charset="0"/>
                <a:ea typeface="Roboto Condensed" pitchFamily="2" charset="0"/>
              </a:rPr>
              <a:t>Способы мошенничества с банковской картой</a:t>
            </a:r>
            <a:br>
              <a:rPr lang="ru-RU" sz="3600" dirty="0">
                <a:solidFill>
                  <a:srgbClr val="FF0000"/>
                </a:solidFill>
                <a:latin typeface="Roboto Condensed" pitchFamily="2" charset="0"/>
                <a:ea typeface="Roboto Condensed" pitchFamily="2" charset="0"/>
              </a:rPr>
            </a:br>
            <a:endParaRPr lang="ru" sz="3600" dirty="0">
              <a:solidFill>
                <a:srgbClr val="FF0000"/>
              </a:solidFill>
              <a:latin typeface="Calibri" charset="0"/>
              <a:ea typeface="Calibri" charset="0"/>
              <a:cs typeface="Calibri" charset="0"/>
            </a:endParaRPr>
          </a:p>
        </p:txBody>
      </p:sp>
      <p:sp>
        <p:nvSpPr>
          <p:cNvPr id="2" name="Прямоугольник 1"/>
          <p:cNvSpPr/>
          <p:nvPr/>
        </p:nvSpPr>
        <p:spPr>
          <a:xfrm>
            <a:off x="719139" y="2214922"/>
            <a:ext cx="4032778" cy="2308324"/>
          </a:xfrm>
          <a:prstGeom prst="rect">
            <a:avLst/>
          </a:prstGeom>
        </p:spPr>
        <p:txBody>
          <a:bodyPr wrap="square">
            <a:spAutoFit/>
          </a:bodyPr>
          <a:lstStyle/>
          <a:p>
            <a:r>
              <a:rPr lang="ru-RU" sz="1800" dirty="0">
                <a:latin typeface="+mn-lt"/>
              </a:rPr>
              <a:t> - Мошенники не знают реквизиты банковской карты</a:t>
            </a:r>
          </a:p>
          <a:p>
            <a:endParaRPr lang="ru-RU" sz="1800" dirty="0">
              <a:latin typeface="+mn-lt"/>
            </a:endParaRPr>
          </a:p>
          <a:p>
            <a:r>
              <a:rPr lang="ru-RU" sz="1800" dirty="0">
                <a:latin typeface="+mn-lt"/>
              </a:rPr>
              <a:t> - Мошенники получают обманным путем реквизиты банковской карты</a:t>
            </a:r>
          </a:p>
          <a:p>
            <a:endParaRPr lang="ru-RU" sz="1800" dirty="0">
              <a:latin typeface="+mn-lt"/>
            </a:endParaRPr>
          </a:p>
          <a:p>
            <a:r>
              <a:rPr lang="ru-RU" sz="1800" dirty="0">
                <a:latin typeface="+mn-lt"/>
              </a:rPr>
              <a:t> - Мошенники крадут данные карты или саму карту без участия владельца</a:t>
            </a:r>
          </a:p>
        </p:txBody>
      </p:sp>
      <p:sp>
        <p:nvSpPr>
          <p:cNvPr id="5" name="Номер слайда 4"/>
          <p:cNvSpPr>
            <a:spLocks noGrp="1"/>
          </p:cNvSpPr>
          <p:nvPr>
            <p:ph type="sldNum" sz="quarter" idx="12"/>
          </p:nvPr>
        </p:nvSpPr>
        <p:spPr/>
        <p:txBody>
          <a:bodyPr/>
          <a:lstStyle/>
          <a:p>
            <a:fld id="{9FE97546-8787-B343-92AD-F331FD1CFF0A}" type="slidenum">
              <a:rPr lang="ru-RU" smtClean="0"/>
              <a:pPr/>
              <a:t>3</a:t>
            </a:fld>
            <a:endParaRPr lang="ru-RU" dirty="0"/>
          </a:p>
        </p:txBody>
      </p:sp>
      <p:pic>
        <p:nvPicPr>
          <p:cNvPr id="4" name="Picture 2" descr="Бесплатное векторное изображение Концепция деятельности хакера с человеком и ноутбуком иллюстрации">
            <a:extLst>
              <a:ext uri="{FF2B5EF4-FFF2-40B4-BE49-F238E27FC236}">
                <a16:creationId xmlns:a16="http://schemas.microsoft.com/office/drawing/2014/main" id="{82E6F96D-DD22-B809-DBF2-F184517F8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22" b="10522"/>
          <a:stretch>
            <a:fillRect/>
          </a:stretch>
        </p:blipFill>
        <p:spPr bwMode="auto">
          <a:xfrm>
            <a:off x="4902568" y="1656479"/>
            <a:ext cx="3715188" cy="293354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1B3B8BB3-ED87-2BF7-7805-234E6A47E862}"/>
              </a:ext>
            </a:extLst>
          </p:cNvPr>
          <p:cNvPicPr>
            <a:picLocks noChangeAspect="1"/>
          </p:cNvPicPr>
          <p:nvPr/>
        </p:nvPicPr>
        <p:blipFill>
          <a:blip r:embed="rId4"/>
          <a:stretch>
            <a:fillRect/>
          </a:stretch>
        </p:blipFill>
        <p:spPr>
          <a:xfrm>
            <a:off x="220357" y="144678"/>
            <a:ext cx="1109800" cy="3561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1434345" y="503930"/>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a:t>МОШЕННИЧЕСТВО </a:t>
            </a:r>
            <a:br>
              <a:rPr lang="en-US" sz="3600" dirty="0"/>
            </a:br>
            <a:r>
              <a:rPr lang="ru-RU" sz="3600" dirty="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a:latin typeface="+mn-lt"/>
              </a:rPr>
              <a:t>Номер </a:t>
            </a:r>
            <a:r>
              <a:rPr lang="en-US" sz="1800" dirty="0">
                <a:latin typeface="+mn-lt"/>
              </a:rPr>
              <a:t>CVC </a:t>
            </a:r>
            <a:r>
              <a:rPr lang="ru-RU" sz="1800" dirty="0">
                <a:latin typeface="+mn-lt"/>
              </a:rPr>
              <a:t>или С</a:t>
            </a:r>
            <a:r>
              <a:rPr lang="en-US" sz="1800" dirty="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pic>
        <p:nvPicPr>
          <p:cNvPr id="4" name="Рисунок 3">
            <a:extLst>
              <a:ext uri="{FF2B5EF4-FFF2-40B4-BE49-F238E27FC236}">
                <a16:creationId xmlns:a16="http://schemas.microsoft.com/office/drawing/2014/main" id="{A127BFB4-C48D-B9A8-FB5C-CA0AFC4FC4F3}"/>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видеокамеру</a:t>
            </a:r>
          </a:p>
          <a:p>
            <a:pPr fontAlgn="base"/>
            <a:r>
              <a:rPr lang="ru-RU" dirty="0"/>
              <a:t>В кафе или магазине — сотрудник-злоумышленник может сфотографировать вашу карту </a:t>
            </a:r>
          </a:p>
        </p:txBody>
      </p:sp>
      <p:sp>
        <p:nvSpPr>
          <p:cNvPr id="78" name="Shape 78"/>
          <p:cNvSpPr txBox="1">
            <a:spLocks noGrp="1"/>
          </p:cNvSpPr>
          <p:nvPr>
            <p:ph type="title"/>
          </p:nvPr>
        </p:nvSpPr>
        <p:spPr>
          <a:xfrm>
            <a:off x="1330157" y="56618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2" name="Picture 6" descr="Бесплатное векторное изображение Деловая женщина наслаждается видео с покупателем о покупках. видео о шоппинге, видео с доставкой, концепция канала красоты, моды и образа жизни">
            <a:extLst>
              <a:ext uri="{FF2B5EF4-FFF2-40B4-BE49-F238E27FC236}">
                <a16:creationId xmlns:a16="http://schemas.microsoft.com/office/drawing/2014/main" id="{033BE881-8C76-656C-B747-11BB3C8E5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100" y="1828800"/>
            <a:ext cx="3779005" cy="251732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5AD60729-FC90-7DDD-195A-72B4A438543B}"/>
              </a:ext>
            </a:extLst>
          </p:cNvPr>
          <p:cNvPicPr>
            <a:picLocks noChangeAspect="1"/>
          </p:cNvPicPr>
          <p:nvPr/>
        </p:nvPicPr>
        <p:blipFill>
          <a:blip r:embed="rId4"/>
          <a:stretch>
            <a:fillRect/>
          </a:stretch>
        </p:blipFill>
        <p:spPr>
          <a:xfrm>
            <a:off x="220357" y="144678"/>
            <a:ext cx="1109800" cy="3561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2374299"/>
          </a:xfrm>
        </p:spPr>
        <p:txBody>
          <a:bodyPr>
            <a:normAutofit lnSpcReduction="10000"/>
          </a:bodyPr>
          <a:lstStyle/>
          <a:p>
            <a:r>
              <a:rPr lang="ru-RU" dirty="0"/>
              <a:t>Осмотрите банкомат. На нем </a:t>
            </a:r>
            <a:br>
              <a:rPr lang="ru-RU" dirty="0"/>
            </a:br>
            <a:r>
              <a:rPr lang="ru-RU" dirty="0"/>
              <a:t>не должно быть посторонних предметов, клавиатура не должна шататься</a:t>
            </a:r>
          </a:p>
          <a:p>
            <a:r>
              <a:rPr lang="ru-RU" dirty="0"/>
              <a:t>Набирая ПИН-код, прикрывайте клавиатуру рукой. В банкомате, в кафе, в магазине.</a:t>
            </a:r>
          </a:p>
          <a:p>
            <a:r>
              <a:rPr lang="ru-RU" dirty="0"/>
              <a:t>Подключите мобильный банк и СМС-уведомления</a:t>
            </a:r>
          </a:p>
        </p:txBody>
      </p:sp>
      <p:sp>
        <p:nvSpPr>
          <p:cNvPr id="78" name="Shape 78"/>
          <p:cNvSpPr txBox="1">
            <a:spLocks noGrp="1"/>
          </p:cNvSpPr>
          <p:nvPr>
            <p:ph type="title"/>
          </p:nvPr>
        </p:nvSpPr>
        <p:spPr>
          <a:xfrm>
            <a:off x="1348460" y="668923"/>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5" name="Picture 2" descr="Бесплатное векторное изображение Иллюстрация концепции безопасности">
            <a:extLst>
              <a:ext uri="{FF2B5EF4-FFF2-40B4-BE49-F238E27FC236}">
                <a16:creationId xmlns:a16="http://schemas.microsoft.com/office/drawing/2014/main" id="{E95581CF-FF1B-6E72-1F79-D46E718CF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226" y="1142793"/>
            <a:ext cx="2607314" cy="260731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DCD51421-D118-A7D2-258E-AEA67AF5A9A8}"/>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735357"/>
            <a:ext cx="4928286" cy="3296287"/>
          </a:xfrm>
        </p:spPr>
        <p:txBody>
          <a:bodyPr wrap="square">
            <a:spAutoFit/>
          </a:bodyPr>
          <a:lstStyle/>
          <a:p>
            <a:pPr marL="0" indent="0">
              <a:buNone/>
            </a:pPr>
            <a:r>
              <a:rPr lang="ru-RU" b="1" dirty="0">
                <a:sym typeface="Arial"/>
              </a:rPr>
              <a:t>Легенды могут быть какими угодно:</a:t>
            </a:r>
          </a:p>
          <a:p>
            <a:pPr lvl="0">
              <a:spcBef>
                <a:spcPts val="600"/>
              </a:spcBef>
            </a:pPr>
            <a:r>
              <a:rPr lang="ru-RU" dirty="0"/>
              <a:t>Сообщение о подозрительной операции </a:t>
            </a:r>
            <a:br>
              <a:rPr lang="ru-RU" dirty="0"/>
            </a:br>
            <a:r>
              <a:rPr lang="ru-RU" dirty="0"/>
              <a:t>по счету или карте – кто-то пытается взять кредит на ваше имя</a:t>
            </a:r>
          </a:p>
          <a:p>
            <a:pPr lvl="0">
              <a:spcBef>
                <a:spcPts val="600"/>
              </a:spcBef>
            </a:pPr>
            <a:r>
              <a:rPr lang="ru-RU" dirty="0"/>
              <a:t>Известие о выигрыше в лотерею</a:t>
            </a:r>
          </a:p>
          <a:p>
            <a:pPr lvl="0">
              <a:spcBef>
                <a:spcPts val="600"/>
              </a:spcBef>
            </a:pPr>
            <a:r>
              <a:rPr lang="ru-RU" dirty="0"/>
              <a:t>Уведомление о штрафе или выплате социального пособия</a:t>
            </a:r>
          </a:p>
          <a:p>
            <a:pPr lvl="0">
              <a:spcBef>
                <a:spcPts val="600"/>
              </a:spcBef>
            </a:pPr>
            <a:r>
              <a:rPr lang="ru-RU" dirty="0"/>
              <a:t>Реклама суперскидок на популярные товары</a:t>
            </a:r>
          </a:p>
          <a:p>
            <a:pPr lvl="0">
              <a:spcBef>
                <a:spcPts val="600"/>
              </a:spcBef>
            </a:pPr>
            <a:r>
              <a:rPr lang="ru-RU" dirty="0"/>
              <a:t>Просьба о помощи от друга, родственника</a:t>
            </a:r>
          </a:p>
          <a:p>
            <a:pPr lvl="0">
              <a:spcBef>
                <a:spcPts val="600"/>
              </a:spcBef>
            </a:pPr>
            <a:r>
              <a:rPr lang="ru-RU" dirty="0"/>
              <a:t>Приглашение вложиться в сверхдоходный проект</a:t>
            </a:r>
          </a:p>
        </p:txBody>
      </p:sp>
      <p:sp>
        <p:nvSpPr>
          <p:cNvPr id="78" name="Shape 78"/>
          <p:cNvSpPr txBox="1">
            <a:spLocks noGrp="1"/>
          </p:cNvSpPr>
          <p:nvPr>
            <p:ph type="title"/>
          </p:nvPr>
        </p:nvSpPr>
        <p:spPr>
          <a:xfrm>
            <a:off x="1873570" y="480716"/>
            <a:ext cx="5575334" cy="1254641"/>
          </a:xfrm>
          <a:prstGeom prst="rect">
            <a:avLst/>
          </a:prstGeom>
        </p:spPr>
        <p:txBody>
          <a:bodyPr lIns="91425" tIns="91425" rIns="91425" bIns="91425" anchor="b" anchorCtr="0">
            <a:noAutofit/>
          </a:bodyPr>
          <a:lstStyle/>
          <a:p>
            <a:pPr>
              <a:lnSpc>
                <a:spcPct val="100000"/>
              </a:lnSpc>
            </a:pPr>
            <a:r>
              <a:rPr lang="ru-RU" sz="3600" dirty="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5" name="Picture 2" descr="Концепция фишинг-аккаунта">
            <a:extLst>
              <a:ext uri="{FF2B5EF4-FFF2-40B4-BE49-F238E27FC236}">
                <a16:creationId xmlns:a16="http://schemas.microsoft.com/office/drawing/2014/main" id="{5D8EF09B-1524-4EF9-11FB-87F3C1DA9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129" y="1866119"/>
            <a:ext cx="2548784" cy="254878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8B72D50A-79BA-906F-F6B5-7C2F88D3A237}"/>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450893" y="1735357"/>
            <a:ext cx="4661433" cy="2720745"/>
          </a:xfrm>
        </p:spPr>
        <p:txBody>
          <a:bodyPr wrap="square">
            <a:spAutoFit/>
          </a:bodyPr>
          <a:lstStyle/>
          <a:p>
            <a:pPr marL="0" indent="0">
              <a:buNone/>
            </a:pPr>
            <a:r>
              <a:rPr lang="ru-RU" b="1" dirty="0"/>
              <a:t>Представляются кем-то другим</a:t>
            </a:r>
            <a:r>
              <a:rPr lang="ru-RU" b="1" dirty="0">
                <a:sym typeface="Arial"/>
              </a:rPr>
              <a:t>:</a:t>
            </a:r>
          </a:p>
          <a:p>
            <a:pPr marL="285750" indent="-285750">
              <a:buFont typeface="Wingdings" charset="2"/>
              <a:buChar char="ü"/>
            </a:pPr>
            <a:r>
              <a:rPr lang="ru-RU" sz="1800" kern="1200" dirty="0">
                <a:solidFill>
                  <a:schemeClr val="tx1"/>
                </a:solidFill>
                <a:effectLst/>
                <a:latin typeface="+mj-lt"/>
                <a:ea typeface="+mn-ea"/>
                <a:cs typeface="+mn-cs"/>
              </a:rPr>
              <a:t>сотрудниками банков, страховых и инвестиционных компаний; полиции, налоговой или ГИБДД, социальной службы, медицинских, благотворительных или других организаций. </a:t>
            </a:r>
          </a:p>
          <a:p>
            <a:pPr marL="285750" indent="-285750">
              <a:buFont typeface="Wingdings" charset="2"/>
              <a:buChar char="ü"/>
            </a:pPr>
            <a:r>
              <a:rPr lang="ru-RU" dirty="0">
                <a:latin typeface="+mj-lt"/>
              </a:rPr>
              <a:t>покупателями или продавцами </a:t>
            </a:r>
            <a:br>
              <a:rPr lang="ru-RU" dirty="0">
                <a:latin typeface="+mj-lt"/>
              </a:rPr>
            </a:br>
            <a:r>
              <a:rPr lang="ru-RU" dirty="0">
                <a:latin typeface="+mj-lt"/>
              </a:rPr>
              <a:t>с сайтов объявлений</a:t>
            </a:r>
          </a:p>
          <a:p>
            <a:pPr>
              <a:buFont typeface="Wingdings" charset="2"/>
              <a:buChar char="ü"/>
            </a:pPr>
            <a:r>
              <a:rPr lang="ru-RU" sz="1800" dirty="0">
                <a:latin typeface="+mj-lt"/>
                <a:cs typeface="Arial" panose="020B0604020202020204" pitchFamily="34" charset="0"/>
              </a:rPr>
              <a:t>работодателями или коллегами</a:t>
            </a:r>
          </a:p>
        </p:txBody>
      </p:sp>
      <p:sp>
        <p:nvSpPr>
          <p:cNvPr id="78" name="Shape 78"/>
          <p:cNvSpPr txBox="1">
            <a:spLocks noGrp="1"/>
          </p:cNvSpPr>
          <p:nvPr>
            <p:ph type="title"/>
          </p:nvPr>
        </p:nvSpPr>
        <p:spPr>
          <a:xfrm>
            <a:off x="1644970" y="399858"/>
            <a:ext cx="6462710" cy="1254641"/>
          </a:xfrm>
          <a:prstGeom prst="rect">
            <a:avLst/>
          </a:prstGeom>
        </p:spPr>
        <p:txBody>
          <a:bodyPr lIns="91425" tIns="91425" rIns="91425" bIns="91425" anchor="b" anchorCtr="0">
            <a:noAutofit/>
          </a:bodyPr>
          <a:lstStyle/>
          <a:p>
            <a:pPr>
              <a:lnSpc>
                <a:spcPct val="100000"/>
              </a:lnSpc>
            </a:pPr>
            <a:r>
              <a:rPr lang="ru-RU" sz="3600" dirty="0"/>
              <a:t>КАК ДЕЙСТВУЮТ КИБЕРМОШЕННИКИ?</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sp>
        <p:nvSpPr>
          <p:cNvPr id="6" name="TextBox 5">
            <a:extLst>
              <a:ext uri="{FF2B5EF4-FFF2-40B4-BE49-F238E27FC236}">
                <a16:creationId xmlns:a16="http://schemas.microsoft.com/office/drawing/2014/main" id="{AD608AC9-7B19-6F2F-D7A9-3FD072F63D42}"/>
              </a:ext>
            </a:extLst>
          </p:cNvPr>
          <p:cNvSpPr txBox="1"/>
          <p:nvPr/>
        </p:nvSpPr>
        <p:spPr>
          <a:xfrm>
            <a:off x="1758541" y="4499550"/>
            <a:ext cx="5626918" cy="369332"/>
          </a:xfrm>
          <a:prstGeom prst="rect">
            <a:avLst/>
          </a:prstGeom>
          <a:noFill/>
        </p:spPr>
        <p:txBody>
          <a:bodyPr wrap="square">
            <a:spAutoFit/>
          </a:bodyPr>
          <a:lstStyle/>
          <a:p>
            <a:r>
              <a:rPr lang="ru-RU" sz="1800" kern="1200" dirty="0">
                <a:solidFill>
                  <a:schemeClr val="tx1"/>
                </a:solidFill>
                <a:effectLst/>
                <a:latin typeface="+mn-lt"/>
                <a:ea typeface="+mn-ea"/>
                <a:cs typeface="+mn-cs"/>
              </a:rPr>
              <a:t>Они выходят на вас сами и речь всегда идет о деньгах</a:t>
            </a:r>
            <a:endParaRPr lang="ru-RU" sz="1800" dirty="0"/>
          </a:p>
        </p:txBody>
      </p:sp>
      <p:pic>
        <p:nvPicPr>
          <p:cNvPr id="5" name="Picture 2" descr="Бесплатное векторное изображение Нарисованная рукой иллюстрация интрасети плоского дизайна">
            <a:extLst>
              <a:ext uri="{FF2B5EF4-FFF2-40B4-BE49-F238E27FC236}">
                <a16:creationId xmlns:a16="http://schemas.microsoft.com/office/drawing/2014/main" id="{115A12DB-36AA-61C8-4248-C0C07291B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326" y="1010890"/>
            <a:ext cx="3364354" cy="336435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907C8BF0-B712-707B-0EB8-389AE6CE4BF2}"/>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2825881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340645" y="500808"/>
            <a:ext cx="6462710" cy="1254641"/>
          </a:xfrm>
          <a:prstGeom prst="rect">
            <a:avLst/>
          </a:prstGeom>
        </p:spPr>
        <p:txBody>
          <a:bodyPr lIns="91425" tIns="91425" rIns="91425" bIns="91425" anchor="b" anchorCtr="0">
            <a:noAutofit/>
          </a:bodyPr>
          <a:lstStyle/>
          <a:p>
            <a:pPr>
              <a:lnSpc>
                <a:spcPct val="100000"/>
              </a:lnSpc>
            </a:pPr>
            <a:r>
              <a:rPr lang="ru-RU" sz="3600" dirty="0"/>
              <a:t>КАК ДЕЙСТВУЮТ КИБЕРМОШЕННИКИ?</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8" name="Подзаголовок 2"/>
          <p:cNvSpPr txBox="1">
            <a:spLocks/>
          </p:cNvSpPr>
          <p:nvPr/>
        </p:nvSpPr>
        <p:spPr>
          <a:xfrm>
            <a:off x="730570" y="1895618"/>
            <a:ext cx="4160519" cy="3219343"/>
          </a:xfrm>
          <a:prstGeom prst="rect">
            <a:avLst/>
          </a:prstGeom>
        </p:spPr>
        <p:txBody>
          <a:bodyPr vert="horz" wrap="square"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ru-RU" b="1" dirty="0"/>
              <a:t>Играют на эмоциях: </a:t>
            </a:r>
            <a:r>
              <a:rPr lang="ru-RU" dirty="0"/>
              <a:t>стараются вызвать испуг или  радость</a:t>
            </a:r>
          </a:p>
          <a:p>
            <a:pPr marL="0" indent="0">
              <a:buNone/>
            </a:pPr>
            <a:r>
              <a:rPr lang="ru-RU" b="1" dirty="0"/>
              <a:t>Торопят и давят: </a:t>
            </a:r>
            <a:r>
              <a:rPr lang="ru-RU" dirty="0"/>
              <a:t>не дают времени обдумать ситуацию и распознать обман. </a:t>
            </a:r>
          </a:p>
          <a:p>
            <a:pPr marL="0" indent="0">
              <a:buNone/>
            </a:pPr>
            <a:r>
              <a:rPr lang="ru-RU" b="1" dirty="0"/>
              <a:t>Выманивают деньги или данные:</a:t>
            </a:r>
            <a:r>
              <a:rPr lang="ru-RU" dirty="0"/>
              <a:t> реквизиты карт, логины и пароли </a:t>
            </a:r>
            <a:br>
              <a:rPr lang="ru-RU" dirty="0"/>
            </a:br>
            <a:r>
              <a:rPr lang="ru-RU" dirty="0"/>
              <a:t>от личных кабинетов, данные паспорта, СНИЛС или другую информацию для доступа к вашим счетам.</a:t>
            </a:r>
          </a:p>
          <a:p>
            <a:pPr marL="0" indent="0">
              <a:buNone/>
            </a:pPr>
            <a:endParaRPr lang="ru-RU" dirty="0"/>
          </a:p>
        </p:txBody>
      </p:sp>
      <p:pic>
        <p:nvPicPr>
          <p:cNvPr id="2" name="Picture 2" descr="Бесплатное векторное изображение Концепция оплаты кредитной картой для целевой страницы">
            <a:extLst>
              <a:ext uri="{FF2B5EF4-FFF2-40B4-BE49-F238E27FC236}">
                <a16:creationId xmlns:a16="http://schemas.microsoft.com/office/drawing/2014/main" id="{AA05C06E-171B-911E-7530-FF30E3882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089" y="1895618"/>
            <a:ext cx="3717933" cy="247664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AB78667D-0DAE-F77C-6B6F-DB8D83D30E0A}"/>
              </a:ext>
            </a:extLst>
          </p:cNvPr>
          <p:cNvPicPr>
            <a:picLocks noChangeAspect="1"/>
          </p:cNvPicPr>
          <p:nvPr/>
        </p:nvPicPr>
        <p:blipFill>
          <a:blip r:embed="rId4"/>
          <a:stretch>
            <a:fillRect/>
          </a:stretch>
        </p:blipFill>
        <p:spPr>
          <a:xfrm>
            <a:off x="220357" y="144678"/>
            <a:ext cx="1109800" cy="356130"/>
          </a:xfrm>
          <a:prstGeom prst="rect">
            <a:avLst/>
          </a:prstGeom>
        </p:spPr>
      </p:pic>
    </p:spTree>
    <p:extLst>
      <p:ext uri="{BB962C8B-B14F-4D97-AF65-F5344CB8AC3E}">
        <p14:creationId xmlns:p14="http://schemas.microsoft.com/office/powerpoint/2010/main" val="4008810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32618</TotalTime>
  <Words>3689</Words>
  <Application>Microsoft Macintosh PowerPoint</Application>
  <PresentationFormat>Экран (16:9)</PresentationFormat>
  <Paragraphs>242</Paragraphs>
  <Slides>19</Slides>
  <Notes>18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19</vt:i4>
      </vt:variant>
    </vt:vector>
  </HeadingPairs>
  <TitlesOfParts>
    <vt:vector size="28" baseType="lpstr">
      <vt:lpstr>Arial</vt:lpstr>
      <vt:lpstr>Calibri</vt:lpstr>
      <vt:lpstr>Calibri Light</vt:lpstr>
      <vt:lpstr>Proxima Nova Rg</vt:lpstr>
      <vt:lpstr>Raleway SemiBold</vt:lpstr>
      <vt:lpstr>Roboto Condensed</vt:lpstr>
      <vt:lpstr>Times</vt:lpstr>
      <vt:lpstr>Wingdings</vt:lpstr>
      <vt:lpstr>Специальное оформление</vt:lpstr>
      <vt:lpstr>Презентация PowerPoint</vt:lpstr>
      <vt:lpstr>         ВИДЫ ФИНАНСОВОГО МОШЕННИЧЕСТВА</vt:lpstr>
      <vt:lpstr>Способы мошенничества с банковской картой </vt:lpstr>
      <vt:lpstr>МОШЕННИЧЕСТВО  С БАНКОВСКИМИ КАРТАМИ</vt:lpstr>
      <vt:lpstr>КАК И ГДЕ МОГУТ УКРАСТЬ ВАШИ ДАННЫЕ?</vt:lpstr>
      <vt:lpstr>КАК НЕ ПОПАСТЬСЯ</vt:lpstr>
      <vt:lpstr>КИБЕРМОШЕННИЧЕСТВО. КАКИМ ОНО БЫВАЕТ?</vt:lpstr>
      <vt:lpstr>КАК ДЕЙСТВУЮТ КИБЕРМОШЕННИКИ?</vt:lpstr>
      <vt:lpstr>КАК ДЕЙСТВУЮТ КИБЕРМОШЕННИКИ?</vt:lpstr>
      <vt:lpstr>КАК НЕ СТАТЬ ЖЕРТВОЙ КИБЕРМОШЕННИКОВ?</vt:lpstr>
      <vt:lpstr>КАК НЕ СТАТЬ ЖЕРТВОЙ КИБЕРМОШЕННИКОВ?</vt:lpstr>
      <vt:lpstr>КАК НЕ СТАТЬ ЖЕРТВОЙ КИБЕРМОШЕННИКОВ?</vt:lpstr>
      <vt:lpstr>Ошибки пожилых людей</vt:lpstr>
      <vt:lpstr>Ошибки людей среднего возраста </vt:lpstr>
      <vt:lpstr>Опасные ошибки школьников</vt:lpstr>
      <vt:lpstr>С МОЕЙ КАРТЫ СПИСАЛИ ДЕНЬГИ. ЧТО ДЕЛАТЬ?</vt:lpstr>
      <vt:lpstr>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Надежда Чижова</dc:creator>
  <cp:lastModifiedBy>bushmina.al@gmail.com</cp:lastModifiedBy>
  <cp:revision>215</cp:revision>
  <dcterms:modified xsi:type="dcterms:W3CDTF">2024-12-05T09:33:36Z</dcterms:modified>
</cp:coreProperties>
</file>